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8" r:id="rId5"/>
    <p:sldMasterId id="2147483699" r:id="rId6"/>
    <p:sldMasterId id="2147483735" r:id="rId7"/>
    <p:sldMasterId id="2147483744" r:id="rId8"/>
  </p:sldMasterIdLst>
  <p:notesMasterIdLst>
    <p:notesMasterId r:id="rId39"/>
  </p:notesMasterIdLst>
  <p:handoutMasterIdLst>
    <p:handoutMasterId r:id="rId40"/>
  </p:handoutMasterIdLst>
  <p:sldIdLst>
    <p:sldId id="256" r:id="rId9"/>
    <p:sldId id="265" r:id="rId10"/>
    <p:sldId id="2147471745" r:id="rId11"/>
    <p:sldId id="2147479475" r:id="rId12"/>
    <p:sldId id="2147479468" r:id="rId13"/>
    <p:sldId id="2147479469" r:id="rId14"/>
    <p:sldId id="2147479470" r:id="rId15"/>
    <p:sldId id="2147471777" r:id="rId16"/>
    <p:sldId id="2147479471" r:id="rId17"/>
    <p:sldId id="321" r:id="rId18"/>
    <p:sldId id="2147471722" r:id="rId19"/>
    <p:sldId id="2147479343" r:id="rId20"/>
    <p:sldId id="394" r:id="rId21"/>
    <p:sldId id="2147479479" r:id="rId22"/>
    <p:sldId id="2147479472" r:id="rId23"/>
    <p:sldId id="2147479422" r:id="rId24"/>
    <p:sldId id="2147479232" r:id="rId25"/>
    <p:sldId id="2147479439" r:id="rId26"/>
    <p:sldId id="2147479476" r:id="rId27"/>
    <p:sldId id="2147479478" r:id="rId28"/>
    <p:sldId id="2147479424" r:id="rId29"/>
    <p:sldId id="2147479434" r:id="rId30"/>
    <p:sldId id="2147479425" r:id="rId31"/>
    <p:sldId id="2147479423" r:id="rId32"/>
    <p:sldId id="2147479427" r:id="rId33"/>
    <p:sldId id="2147479430" r:id="rId34"/>
    <p:sldId id="2147479429" r:id="rId35"/>
    <p:sldId id="2147479431" r:id="rId36"/>
    <p:sldId id="2147479432" r:id="rId37"/>
    <p:sldId id="298" r:id="rId38"/>
  </p:sldIdLst>
  <p:sldSz cx="12192000" cy="6858000"/>
  <p:notesSz cx="6858000" cy="9144000"/>
  <p:embeddedFontLst>
    <p:embeddedFont>
      <p:font typeface="Kanit ExtraLight" panose="020B0604020202020204" charset="0"/>
      <p:regular r:id="rId41"/>
      <p:bold r:id="rId42"/>
      <p:italic r:id="rId43"/>
      <p:boldItalic r:id="rId44"/>
    </p:embeddedFont>
    <p:embeddedFont>
      <p:font typeface="Titillium Web" panose="00000500000000000000" pitchFamily="2" charset="0"/>
      <p:regular r:id="rId45"/>
      <p:bold r:id="rId46"/>
      <p:italic r:id="rId47"/>
      <p:boldItalic r:id="rId48"/>
    </p:embeddedFont>
    <p:embeddedFont>
      <p:font typeface="Titillium Web ExtraLight" panose="00000300000000000000" pitchFamily="2" charset="0"/>
      <p:regular r:id="rId49"/>
    </p:embeddedFont>
    <p:embeddedFont>
      <p:font typeface="Titillium Web Light" panose="00000400000000000000" pitchFamily="2" charset="0"/>
      <p:regular r:id="rId50"/>
    </p:embeddedFont>
    <p:embeddedFont>
      <p:font typeface="Titillium Web SemiBold" panose="00000700000000000000" pitchFamily="2" charset="0"/>
      <p:regular r:id="rId51"/>
      <p:bold r:id="rId52"/>
      <p:italic r:id="rId53"/>
      <p:boldItalic r:id="rId54"/>
    </p:embeddedFont>
    <p:embeddedFont>
      <p:font typeface="TitilliumText25L" panose="020B0604020202020204" charset="0"/>
      <p:regular r:id="rId55"/>
      <p:bold r:id="rId56"/>
      <p:italic r:id="rId57"/>
      <p:boldItalic r:id="rId5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BE194F-2A96-4EE0-1895-B3D1D301176A}" name="Andrea Reghelin" initials="AR" userId="S::andrea.reghelin@p4i.it::8f8afdb9-e3df-4d9d-b9bf-bb78cf5cbcfb" providerId="AD"/>
  <p188:author id="{B5A5A75D-939C-E0DF-DE3E-76A7C04957B6}" name="Francesco Libertini" initials="FL" userId="S::francesco.libertini@p4i.it::ea2f721c-4cf7-4d45-9aae-0500d29034e1" providerId="AD"/>
  <p188:author id="{FF35D461-3720-2696-87D7-BEBAD759D036}" name="Giuseppe Di Sessa" initials="GDS" userId="S::giuseppe.disessa@p4i.it::ca228c66-08db-4e23-82b7-cfae6cbaa709" providerId="AD"/>
  <p188:author id="{3F8EE975-CBF3-5C71-6E08-7BFBEDA96DA9}" name="Michele Malagò" initials="MM" userId="S::michele.malago@p4i.it::08a53ee3-b1e2-46f4-832b-24d8b859229d" providerId="AD"/>
  <p188:author id="{1735AC9A-0D0A-1D2F-5A47-C263FE139CFF}" name="Legal Corporate D360" initials="D360" userId="Legal Corporate D360" providerId="None"/>
  <p188:author id="{42C9959B-DA63-EE6D-B849-47D1F910383B}" name="P4I" initials="P4I" userId="P4I" providerId="None"/>
  <p188:author id="{A8BA90CB-716D-6828-074B-1467581D8D6D}" name="Francesco Curtarelli" initials="FC" userId="S::francesco.curtarelli@p4i.it::dd6871fd-15d8-49e4-89a1-f33803b0ba37" providerId="AD"/>
  <p188:author id="{BB82B4ED-D82F-1B42-3267-64243C99AA70}" name="Alessandra Nisticò" initials="AN" userId="S::alessandra.nistico@p4i.it::a87fd2ee-7449-4149-b34f-f1552e3b6580" providerId="AD"/>
  <p188:author id="{172D10F7-834A-E607-B3E1-1AA42287AB12}" name="Ilaria Andrisani" initials="" userId="S::ilaria.andrisani@p4i.it::3297bd3d-433a-4cfe-88c0-ccca03640e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35E"/>
    <a:srgbClr val="852B4E"/>
    <a:srgbClr val="9D5571"/>
    <a:srgbClr val="BC1030"/>
    <a:srgbClr val="C32845"/>
    <a:srgbClr val="C00000"/>
    <a:srgbClr val="BFBFBF"/>
    <a:srgbClr val="000000"/>
    <a:srgbClr val="FFFFFF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38167-7DA4-4E50-9D7F-3CE417207474}" v="1" dt="2025-12-23T22:21:0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rgbClr val="EA335E">
                  <a:alpha val="69804"/>
                </a:srgb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6-4A41-949F-5EE16A6F33F6}"/>
              </c:ext>
            </c:extLst>
          </c:dPt>
          <c:dPt>
            <c:idx val="1"/>
            <c:bubble3D val="0"/>
            <c:spPr>
              <a:solidFill>
                <a:srgbClr val="BC1030">
                  <a:alpha val="89804"/>
                </a:srgb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6-4A41-949F-5EE16A6F33F6}"/>
              </c:ext>
            </c:extLst>
          </c:dPt>
          <c:dPt>
            <c:idx val="2"/>
            <c:bubble3D val="0"/>
            <c:spPr>
              <a:solidFill>
                <a:srgbClr val="BC1030">
                  <a:alpha val="89804"/>
                </a:srgb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6-4A41-949F-5EE16A6F33F6}"/>
              </c:ext>
            </c:extLst>
          </c:dPt>
          <c:dPt>
            <c:idx val="3"/>
            <c:bubble3D val="0"/>
            <c:spPr>
              <a:solidFill>
                <a:srgbClr val="C32845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6-4A41-949F-5EE16A6F33F6}"/>
              </c:ext>
            </c:extLst>
          </c:dPt>
          <c:dPt>
            <c:idx val="4"/>
            <c:bubble3D val="0"/>
            <c:spPr>
              <a:solidFill>
                <a:srgbClr val="C32845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A6-4A41-949F-5EE16A6F33F6}"/>
              </c:ext>
            </c:extLst>
          </c:dPt>
          <c:dPt>
            <c:idx val="5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A6-4A41-949F-5EE16A6F33F6}"/>
              </c:ext>
            </c:extLst>
          </c:dPt>
          <c:dPt>
            <c:idx val="6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FA6-4A41-949F-5EE16A6F33F6}"/>
              </c:ext>
            </c:extLst>
          </c:dPt>
          <c:dPt>
            <c:idx val="7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FA6-4A41-949F-5EE16A6F33F6}"/>
              </c:ext>
            </c:extLst>
          </c:dPt>
          <c:dPt>
            <c:idx val="8"/>
            <c:bubble3D val="0"/>
            <c:spPr>
              <a:solidFill>
                <a:srgbClr val="852B4E">
                  <a:alpha val="80000"/>
                </a:srgb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FA6-4A41-949F-5EE16A6F33F6}"/>
              </c:ext>
            </c:extLst>
          </c:dPt>
          <c:dLbls>
            <c:dLbl>
              <c:idx val="0"/>
              <c:layout>
                <c:manualLayout>
                  <c:x val="1.4503025841270663E-2"/>
                  <c:y val="-3.71160654875834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213FE335-4321-4583-98B2-F1BD05997624}" type="CATEGORYNAME">
                      <a:rPr lang="en-US" sz="1100" b="1" smtClean="0">
                        <a:solidFill>
                          <a:schemeClr val="bg1"/>
                        </a:solidFill>
                        <a:latin typeface="Titillium Web" panose="00000500000000000000" pitchFamily="2" charset="0"/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984737944407351"/>
                      <c:h val="0.127214256421209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A6-4A41-949F-5EE16A6F33F6}"/>
                </c:ext>
              </c:extLst>
            </c:dLbl>
            <c:dLbl>
              <c:idx val="1"/>
              <c:layout>
                <c:manualLayout>
                  <c:x val="1.4503025841270663E-2"/>
                  <c:y val="-1.0031253771652879E-2"/>
                </c:manualLayout>
              </c:layout>
              <c:tx>
                <c:rich>
                  <a:bodyPr/>
                  <a:lstStyle/>
                  <a:p>
                    <a:fld id="{CBB9E937-06C6-4657-A713-B735E1810B0B}" type="CATEGORYNAME">
                      <a:rPr lang="en-US" smtClean="0"/>
                      <a:pPr/>
                      <a:t>[NOME CATEGORIA]</a:t>
                    </a:fld>
                    <a:endParaRPr lang="it-IT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4604585087844"/>
                      <c:h val="9.24992527783061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A6-4A41-949F-5EE16A6F33F6}"/>
                </c:ext>
              </c:extLst>
            </c:dLbl>
            <c:dLbl>
              <c:idx val="2"/>
              <c:layout>
                <c:manualLayout>
                  <c:x val="1.5711611328043131E-2"/>
                  <c:y val="-1.00314117466410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8DE2D73E-A51E-4ACE-A2AE-B54172114B71}" type="CATEGORYNAME">
                      <a:rPr lang="en-US" sz="1100" smtClean="0">
                        <a:latin typeface="Titillium Web" panose="00000500000000000000" pitchFamily="2" charset="0"/>
                      </a:rPr>
                      <a:pPr algn="ctr" rtl="0">
                        <a:defRPr lang="en-US"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008638626468293E-2"/>
                      <c:h val="0.102530664524947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A6-4A41-949F-5EE16A6F33F6}"/>
                </c:ext>
              </c:extLst>
            </c:dLbl>
            <c:dLbl>
              <c:idx val="3"/>
              <c:layout>
                <c:manualLayout>
                  <c:x val="1.5107366166762719E-2"/>
                  <c:y val="1.805662013144782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E89E4956-1B4E-4670-A74E-33C5F5D69BBD}" type="CATEGORYNAME">
                      <a:rPr lang="en-US" sz="1100" smtClean="0">
                        <a:latin typeface="Titillium Web" panose="00000500000000000000" pitchFamily="2" charset="0"/>
                      </a:rPr>
                      <a:pPr algn="ctr" rtl="0">
                        <a:defRPr lang="en-US"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809692893669597"/>
                      <c:h val="0.11271341631022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A6-4A41-949F-5EE16A6F33F6}"/>
                </c:ext>
              </c:extLst>
            </c:dLbl>
            <c:dLbl>
              <c:idx val="4"/>
              <c:layout>
                <c:manualLayout>
                  <c:x val="0"/>
                  <c:y val="1.80565411439537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F5683B22-CA4B-48FE-9C2B-C6131A94E321}" type="CATEGORYNAME">
                      <a:rPr lang="en-US" sz="1100" smtClean="0">
                        <a:latin typeface="Titillium Web" panose="00000500000000000000" pitchFamily="2" charset="0"/>
                      </a:rPr>
                      <a:pPr algn="ctr" rtl="0">
                        <a:defRPr lang="en-US"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2239434678904539E-2"/>
                      <c:h val="0.110555793922259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FA6-4A41-949F-5EE16A6F33F6}"/>
                </c:ext>
              </c:extLst>
            </c:dLbl>
            <c:dLbl>
              <c:idx val="5"/>
              <c:layout>
                <c:manualLayout>
                  <c:x val="-1.2690100029006007E-2"/>
                  <c:y val="1.60502587946255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F150D898-67AF-42DB-981A-B38ACB7615A2}" type="CATEGORYNAME">
                      <a:rPr lang="en-US" sz="1100" smtClean="0">
                        <a:latin typeface="Titillium Web" panose="00000500000000000000" pitchFamily="2" charset="0"/>
                      </a:rPr>
                      <a:pPr algn="ctr" rtl="0">
                        <a:defRPr lang="en-US"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659361988673173"/>
                      <c:h val="0.13508536020508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A6-4A41-949F-5EE16A6F33F6}"/>
                </c:ext>
              </c:extLst>
            </c:dLbl>
            <c:dLbl>
              <c:idx val="6"/>
              <c:layout>
                <c:manualLayout>
                  <c:x val="-1.5711611328043263E-2"/>
                  <c:y val="-6.018847047984660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977AB46E-52AE-4ACD-862F-AEC3D9FFF4D0}" type="CATEGORYNAME">
                      <a:rPr lang="en-US" sz="1100" smtClean="0">
                        <a:latin typeface="Titillium Web" panose="00000500000000000000" pitchFamily="2" charset="0"/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757391023654778"/>
                      <c:h val="0.10052438217561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FA6-4A41-949F-5EE16A6F33F6}"/>
                </c:ext>
              </c:extLst>
            </c:dLbl>
            <c:dLbl>
              <c:idx val="7"/>
              <c:layout>
                <c:manualLayout>
                  <c:x val="-1.9337320206255105E-2"/>
                  <c:y val="-2.006282349328195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50BDF02F-1CE6-48AE-B371-EAA4F0E32AD3}" type="CATEGORYNAME">
                      <a:rPr lang="en-US" sz="1100" smtClean="0">
                        <a:latin typeface="Titillium Web" panose="00000500000000000000" pitchFamily="2" charset="0"/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547463340842422"/>
                      <c:h val="0.108549511572931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FA6-4A41-949F-5EE16A6F33F6}"/>
                </c:ext>
              </c:extLst>
            </c:dLbl>
            <c:dLbl>
              <c:idx val="8"/>
              <c:layout>
                <c:manualLayout>
                  <c:x val="-6.0428798517569975E-3"/>
                  <c:y val="-2.608159155377249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Titillium Web" panose="00000500000000000000" pitchFamily="2" charset="0"/>
                        <a:ea typeface="+mn-ea"/>
                        <a:cs typeface="+mn-cs"/>
                      </a:defRPr>
                    </a:pPr>
                    <a:fld id="{D60D7A70-25E2-40CC-AD32-3230D3EA1066}" type="CATEGORYNAME">
                      <a:rPr lang="en-US" sz="1100" smtClean="0">
                        <a:latin typeface="Titillium Web" panose="00000500000000000000" pitchFamily="2" charset="0"/>
                      </a:rPr>
                      <a:pPr algn="ctr">
                        <a:defRPr sz="1100" b="1">
                          <a:solidFill>
                            <a:schemeClr val="bg1"/>
                          </a:solidFill>
                          <a:latin typeface="Titillium Web" panose="00000500000000000000" pitchFamily="2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chemeClr val="bg1"/>
                      </a:solidFill>
                      <a:latin typeface="Titillium Web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846873931781723"/>
                      <c:h val="0.12675739275551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FA6-4A41-949F-5EE16A6F3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tillium Web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A6-4A41-949F-5EE16A6F3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0A-B342-91F7-69DD7ADEEC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0A-B342-91F7-69DD7ADEEC4F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0A-B342-91F7-69DD7ADEEC4F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0A-B342-91F7-69DD7ADEEC4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0A-B342-91F7-69DD7ADEEC4F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0A-B342-91F7-69DD7ADEEC4F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0A-B342-91F7-69DD7ADEEC4F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70A-B342-91F7-69DD7ADEEC4F}"/>
              </c:ext>
            </c:extLst>
          </c:dPt>
          <c:dPt>
            <c:idx val="8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70A-B342-91F7-69DD7ADEEC4F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70A-B342-91F7-69DD7ADE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rgbClr val="EA335E">
                  <a:alpha val="69804"/>
                </a:srgb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4-F24B-9A5A-D477F7FA6FF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4-F24B-9A5A-D477F7FA6FF5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4-F24B-9A5A-D477F7FA6FF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4-F24B-9A5A-D477F7FA6FF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44-F24B-9A5A-D477F7FA6FF5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44-F24B-9A5A-D477F7FA6FF5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44-F24B-9A5A-D477F7FA6FF5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44-F24B-9A5A-D477F7FA6FF5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44-F24B-9A5A-D477F7FA6FF5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44-F24B-9A5A-D477F7FA6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9A-1442-B568-8C122DE2789A}"/>
              </c:ext>
            </c:extLst>
          </c:dPt>
          <c:dPt>
            <c:idx val="1"/>
            <c:bubble3D val="0"/>
            <c:spPr>
              <a:solidFill>
                <a:srgbClr val="BC1030">
                  <a:alpha val="89804"/>
                </a:srgb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9A-1442-B568-8C122DE2789A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9A-1442-B568-8C122DE2789A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9A-1442-B568-8C122DE2789A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9A-1442-B568-8C122DE2789A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9A-1442-B568-8C122DE2789A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9A-1442-B568-8C122DE2789A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39A-1442-B568-8C122DE2789A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39A-1442-B568-8C122DE2789A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9A-1442-B568-8C122DE27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4-2D45-88FE-D3C7A07CEE2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4-2D45-88FE-D3C7A07CEE20}"/>
              </c:ext>
            </c:extLst>
          </c:dPt>
          <c:dPt>
            <c:idx val="2"/>
            <c:bubble3D val="0"/>
            <c:spPr>
              <a:solidFill>
                <a:srgbClr val="BC1030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D4-2D45-88FE-D3C7A07CEE2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D4-2D45-88FE-D3C7A07CEE20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D4-2D45-88FE-D3C7A07CEE20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D4-2D45-88FE-D3C7A07CEE2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D4-2D45-88FE-D3C7A07CEE20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5D4-2D45-88FE-D3C7A07CEE20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5D4-2D45-88FE-D3C7A07CEE20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5D4-2D45-88FE-D3C7A07CE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5-8345-9F95-EC2849F848F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5-8345-9F95-EC2849F848F5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5-8345-9F95-EC2849F848F5}"/>
              </c:ext>
            </c:extLst>
          </c:dPt>
          <c:dPt>
            <c:idx val="3"/>
            <c:bubble3D val="0"/>
            <c:spPr>
              <a:solidFill>
                <a:srgbClr val="BC1030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F5-8345-9F95-EC2849F848F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F5-8345-9F95-EC2849F848F5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F5-8345-9F95-EC2849F848F5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F5-8345-9F95-EC2849F848F5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F5-8345-9F95-EC2849F848F5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F5-8345-9F95-EC2849F848F5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1F5-8345-9F95-EC2849F84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69-9D4B-9FA4-B198426831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69-9D4B-9FA4-B198426831B9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69-9D4B-9FA4-B198426831B9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69-9D4B-9FA4-B198426831B9}"/>
              </c:ext>
            </c:extLst>
          </c:dPt>
          <c:dPt>
            <c:idx val="4"/>
            <c:bubble3D val="0"/>
            <c:spPr>
              <a:solidFill>
                <a:srgbClr val="BC1030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69-9D4B-9FA4-B198426831B9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69-9D4B-9FA4-B198426831B9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69-9D4B-9FA4-B198426831B9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69-9D4B-9FA4-B198426831B9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69-9D4B-9FA4-B198426831B9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369-9D4B-9FA4-B19842683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30-2846-AB30-4DE4C828426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30-2846-AB30-4DE4C828426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30-2846-AB30-4DE4C828426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30-2846-AB30-4DE4C8284267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30-2846-AB30-4DE4C8284267}"/>
              </c:ext>
            </c:extLst>
          </c:dPt>
          <c:dPt>
            <c:idx val="5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30-2846-AB30-4DE4C8284267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30-2846-AB30-4DE4C8284267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30-2846-AB30-4DE4C8284267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130-2846-AB30-4DE4C8284267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130-2846-AB30-4DE4C8284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21-C642-9408-A9706CFF52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21-C642-9408-A9706CFF52F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21-C642-9408-A9706CFF52F1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21-C642-9408-A9706CFF52F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21-C642-9408-A9706CFF52F1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21-C642-9408-A9706CFF52F1}"/>
              </c:ext>
            </c:extLst>
          </c:dPt>
          <c:dPt>
            <c:idx val="6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21-C642-9408-A9706CFF52F1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21-C642-9408-A9706CFF52F1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021-C642-9408-A9706CFF52F1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021-C642-9408-A9706CFF5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0D-6840-ADE1-1622554445F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0D-6840-ADE1-1622554445FE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0D-6840-ADE1-1622554445F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0D-6840-ADE1-1622554445FE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0D-6840-ADE1-1622554445FE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0D-6840-ADE1-1622554445F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0D-6840-ADE1-1622554445FE}"/>
              </c:ext>
            </c:extLst>
          </c:dPt>
          <c:dPt>
            <c:idx val="7"/>
            <c:bubble3D val="0"/>
            <c:spPr>
              <a:solidFill>
                <a:srgbClr val="9D557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50D-6840-ADE1-1622554445FE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50D-6840-ADE1-1622554445FE}"/>
              </c:ext>
            </c:extLst>
          </c:dPt>
          <c:cat>
            <c:strRef>
              <c:f>Foglio1!$A$2:$A$10</c:f>
              <c:strCache>
                <c:ptCount val="9"/>
                <c:pt idx="0">
                  <c:v>Assessment delle soluzioni AI</c:v>
                </c:pt>
                <c:pt idx="1">
                  <c:v>Monitoraggio normativo</c:v>
                </c:pt>
                <c:pt idx="2">
                  <c:v>Attività di indirizzo</c:v>
                </c:pt>
                <c:pt idx="3">
                  <c:v>Alfabetizzazione e formazione continua</c:v>
                </c:pt>
                <c:pt idx="4">
                  <c:v>Verifica della conformità</c:v>
                </c:pt>
                <c:pt idx="5">
                  <c:v>Modello di Governance dell'AI</c:v>
                </c:pt>
                <c:pt idx="6">
                  <c:v>Consulenza e pareristica</c:v>
                </c:pt>
                <c:pt idx="7">
                  <c:v>Gestione delle emergenze</c:v>
                </c:pt>
                <c:pt idx="8">
                  <c:v>Gestione Audit e visite ispettive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50D-6840-ADE1-162255444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0F886D2-63B6-49D4-B3A5-76D7C9F4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7DE71D-BC43-4AB2-AE8A-CD3B8253AA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808F-7578-4580-A2E8-76D3680D4142}" type="datetimeFigureOut">
              <a:rPr lang="it-IT" smtClean="0"/>
              <a:t>16/02/2026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D1A696-5B39-4C21-9784-626380E173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07A9F8-FB99-4905-B6B3-B81E2907F9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E54FF-1845-4F83-8575-8E33ADEBC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09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0ED6-3C5B-4037-98A5-82BBEAB96739}" type="datetimeFigureOut">
              <a:rPr lang="it-IT" smtClean="0"/>
              <a:t>16/02/2026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78907-2FBF-4F3C-ACA3-B4231172E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33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33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63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7FDD2-018C-3440-6086-5B74F4C8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66AC80-0B72-34D2-2503-9439179EB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5173D3-61B6-DD1F-F089-59380FB88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6CD50E-4B68-8030-37F3-3AEA56188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14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0F941-337E-077F-B54E-63F4554BA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6428BD8-734F-003F-AC0A-1776D26C3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47078F-49C2-828C-F102-768FD2BCD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8189AD-5943-0489-DF92-809D9DC77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4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4239-0483-13C2-F22B-6CE4E0E7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FCEBE1-C237-A891-191A-CCB95E564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74F355-76E3-D647-8220-BE2C00BED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82B9C0-EE74-C18F-9B28-081B8C0C2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9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62E43-D379-C661-4AA2-3AF8168C7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3A7BAF0-3552-6875-3392-FC2278C30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9C6D10-52E0-C49E-0050-DEA2E4315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CFCFE5-8DB3-8A17-8D85-80EE5E2A0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884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E5B8E-D00B-A2C0-FF43-42228DB27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799EE2E-C60A-BCE0-E103-7CD35D3E0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DE0A2E-A539-F8F3-9273-3B5A9C333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E29EF7-3279-FAD1-8B0A-73ABD734D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1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6C1A-8376-CDFD-28CA-8BA3C79E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92D4B0-0988-B946-FF52-F40CFA28C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5798C5-BDD9-FAD6-A655-3CEDE7768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3E69CF-AFDC-2FC5-6A0C-CB9AC201E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044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73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1EBEE-0680-D3F1-F0B3-F12942D3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F9565F1-F80F-E442-4882-3A1A26973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CE477C-4F75-2C15-3A3F-84A6923AE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9FF9EC-CB81-AC23-2CFF-CE9F592C1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973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97DF5-9A7C-8374-6AB7-3557B714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B0F830D-1E00-A6D3-62C0-1DBBB4F68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795789B-FF7E-9297-2839-CA7FC3AF6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421FCD-7728-3CA4-C77D-AFCDFEBF5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29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8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DC1F7-2F2C-4F08-AAC3-278F934B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9DAAF23-BD4C-7BE9-5728-27C6D2FE8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71EB6B-7565-0D3B-46AA-4C8002BEC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F4521F-E08B-B036-5DEC-2884B2BD7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55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885C0-EDE2-4434-962C-F99EECF26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C7C194E-9EEC-E560-1C6C-1AC0BECAE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714361-40C6-0205-B918-3B40D7AE0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>
                <a:latin typeface="Titillium Web" panose="00000500000000000000" pitchFamily="2" charset="0"/>
              </a:rPr>
              <a:t>Policy AI </a:t>
            </a:r>
            <a:r>
              <a:rPr lang="it-IT" sz="1200">
                <a:latin typeface="Titillium Web" panose="00000500000000000000" pitchFamily="2" charset="0"/>
              </a:rPr>
              <a:t>con le buone pratiche per l’utilizzo delle soluzioni, contenente principi comportamentali indirizzati a tutto il personale e ai terzi eventualmente coinvolti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>
                <a:latin typeface="Titillium Web" panose="00000500000000000000" pitchFamily="2" charset="0"/>
              </a:rPr>
              <a:t>Linee guida </a:t>
            </a:r>
            <a:r>
              <a:rPr lang="it-IT" sz="1200">
                <a:latin typeface="Titillium Web" panose="00000500000000000000" pitchFamily="2" charset="0"/>
              </a:rPr>
              <a:t>per la corretta applicazione delle definizioni previste dall’AI Act, indirizzate principalmente alla funzione Procurement e Compliance.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>
                <a:latin typeface="Titillium Web" panose="00000500000000000000" pitchFamily="2" charset="0"/>
              </a:rPr>
              <a:t>Linee Guida</a:t>
            </a:r>
            <a:r>
              <a:rPr lang="it-IT" sz="1200">
                <a:latin typeface="Titillium Web" panose="00000500000000000000" pitchFamily="2" charset="0"/>
              </a:rPr>
              <a:t> per la classificazione del livello di Rischio delle soluzioni secondo l’AI Act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>
                <a:latin typeface="Titillium Web" panose="00000500000000000000" pitchFamily="2" charset="0"/>
              </a:rPr>
              <a:t>Linee guida </a:t>
            </a:r>
            <a:r>
              <a:rPr lang="it-IT" sz="1200">
                <a:latin typeface="Titillium Web" panose="00000500000000000000" pitchFamily="2" charset="0"/>
              </a:rPr>
              <a:t>sulle pratiche vietate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>
                <a:latin typeface="Titillium Web" panose="00000500000000000000" pitchFamily="2" charset="0"/>
              </a:rPr>
              <a:t>Linee guida per acquisto e sviluppo</a:t>
            </a:r>
            <a:r>
              <a:rPr lang="it-IT" sz="1200">
                <a:latin typeface="Titillium Web" panose="00000500000000000000" pitchFamily="2" charset="0"/>
              </a:rPr>
              <a:t> di soluzioni di AI.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it-IT" b="1" u="sng"/>
          </a:p>
          <a:p>
            <a:r>
              <a:rPr lang="it-IT" b="1" u="sng"/>
              <a:t>Procedure AI: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Valutazione d’impatto sui diritti fondamentali;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Trasparenza nei confronti delle persone fisiche;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Gestione dei fornitori di soluzioni AI;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Gestione del rapporto con le Autorità Competenti;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Utilizzo dei sistemi in modo conforme ai requisiti dell’AI Act;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Utilizzo dei sistemi in modo responsabile (per utilizzatori)</a:t>
            </a:r>
          </a:p>
          <a:p>
            <a:r>
              <a:rPr lang="it-IT" sz="1200" b="1" u="sng">
                <a:latin typeface="Titillium Web" pitchFamily="2" charset="77"/>
                <a:cs typeface="Arial" panose="020B0604020202020204" pitchFamily="34" charset="0"/>
              </a:rPr>
              <a:t>Aggiornamento procedure Data Protection: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Procedura Privacy by design e by default;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Procedura data </a:t>
            </a:r>
            <a:r>
              <a:rPr lang="it-IT" sz="1200" err="1">
                <a:latin typeface="Titillium Web" pitchFamily="2" charset="77"/>
                <a:cs typeface="Arial" panose="020B0604020202020204" pitchFamily="34" charset="0"/>
              </a:rPr>
              <a:t>breach</a:t>
            </a: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Procedura informativa e consensi;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Procedura gestione diritti degli interessati;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200">
                <a:latin typeface="Titillium Web" pitchFamily="2" charset="77"/>
                <a:cs typeface="Arial" panose="020B0604020202020204" pitchFamily="34" charset="0"/>
              </a:rPr>
              <a:t>Metodologia e analisi dei rischi e misure di cybersecurity;</a:t>
            </a:r>
          </a:p>
          <a:p>
            <a:endParaRPr lang="it-IT" b="1" u="sng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C3D635-582B-255A-F4FB-0614459DD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71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C9555-085D-6FDD-CC27-E1A04B7E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67EDE7-B36D-951C-3865-A906E7BE3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5E3DD5-661F-58CA-2DC5-62466B4A9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2BCACD-A6CC-D3E2-6988-F00D83D05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61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C2D17-F64F-06CD-092E-1386A4A9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2CFAC10-0875-C5DD-C872-794560409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2D9EDC-7589-7279-C59E-4FF431315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9AAA63-EC28-3BB4-5116-5E74C106C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18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958FB-8120-06D6-4B61-34FF1AF7D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8A7086-50EF-4B17-40FA-340F3C705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E85E59F-CF86-6E50-7271-7EE085C61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540298-86F5-189B-6A3B-2F50D2295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05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03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96B8-954A-EBD3-08CC-2BC294C3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2818DE5-307E-B206-65FA-1064F67A0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63D6A0-6AEC-2457-663E-17B192446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600"/>
              </a:spcBef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5739BA-09C0-42B7-4502-6A770FB69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B1D77-62EA-605E-FC27-61D40073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4AA95C-947F-84FB-8B33-4E2D707B0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9925DB-7DAA-EBF0-14D7-73AE74B43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740E9A-026E-39A4-6C31-841B4B77B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A05A-520C-4C79-60D0-342C23D7E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1A2F3A-97FA-5421-E97E-B624D5608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67228C-18EE-0F25-F1BD-1B0E92FE8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A1320A-2A44-6019-EEAB-096A24652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4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CFD6D-BAB0-6BFD-A589-5A97BD14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60878C-B35B-3510-328A-0A1225D45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8F92D9-7CCB-53FA-6DA1-FB205C429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CC5F5C-D625-57E6-FDA8-72ED4B5C0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69D3-F694-6902-0F15-AF43C3B64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448C79-A394-B3CB-0E23-886CBF134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173343F-687F-0C20-B4B9-6DB0AA0D9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8FAD5F-E129-4D7F-0EBD-39FD3318A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8907-2FBF-4F3C-ACA3-B4231172EC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0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78907-2FBF-4F3C-ACA3-B4231172EC8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15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60EB292B-0B65-460F-B87A-CF4F239D51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8474" y="1856511"/>
            <a:ext cx="6614101" cy="101105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5600" b="0" i="0" spc="-300" baseline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modificare</a:t>
            </a:r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1E76E70E-94CC-0E26-252C-BAA5B757764D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122484" y="2645264"/>
            <a:ext cx="5124175" cy="10110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 spc="0" baseline="0">
                <a:solidFill>
                  <a:schemeClr val="bg1"/>
                </a:solidFill>
                <a:latin typeface="Titillium Web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per modificare gli stili del testo per modificare gli stili del testo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9117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11439047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13B04A-8590-CA83-F1D0-F554FF4708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1804988"/>
            <a:ext cx="11439525" cy="482441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tillium Web" pitchFamily="2" charset="77"/>
              </a:defRPr>
            </a:lvl1pPr>
            <a:lvl2pPr>
              <a:defRPr sz="1400">
                <a:latin typeface="Titillium Web" pitchFamily="2" charset="77"/>
              </a:defRPr>
            </a:lvl2pPr>
            <a:lvl3pPr>
              <a:defRPr sz="1400">
                <a:latin typeface="Titillium Web" pitchFamily="2" charset="77"/>
              </a:defRPr>
            </a:lvl3pPr>
            <a:lvl4pPr>
              <a:defRPr sz="1400">
                <a:latin typeface="Titillium Web" pitchFamily="2" charset="77"/>
              </a:defRPr>
            </a:lvl4pPr>
            <a:lvl5pPr>
              <a:defRPr sz="1400">
                <a:latin typeface="Titillium Web" pitchFamily="2" charset="77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4112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11346914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27D5D6DF-D234-4E13-B296-1A14C74B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3" y="1579524"/>
            <a:ext cx="5415936" cy="7560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 i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883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11357931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9031B3-1AA0-61D2-B576-80EB6B627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015" y="1784734"/>
            <a:ext cx="11357932" cy="470420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itillium Web" pitchFamily="2" charset="77"/>
              </a:defRPr>
            </a:lvl1pPr>
            <a:lvl2pPr>
              <a:defRPr sz="1600">
                <a:latin typeface="Titillium Web" pitchFamily="2" charset="77"/>
              </a:defRPr>
            </a:lvl2pPr>
            <a:lvl3pPr>
              <a:defRPr sz="1600">
                <a:latin typeface="Titillium Web" pitchFamily="2" charset="77"/>
              </a:defRPr>
            </a:lvl3pPr>
            <a:lvl4pPr>
              <a:defRPr sz="1600">
                <a:latin typeface="Titillium Web" pitchFamily="2" charset="77"/>
              </a:defRPr>
            </a:lvl4pPr>
            <a:lvl5pPr>
              <a:defRPr sz="1600">
                <a:latin typeface="Titillium Web" pitchFamily="2" charset="77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6759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60EB292B-0B65-460F-B87A-CF4F239D51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8474" y="1856511"/>
            <a:ext cx="6614101" cy="101105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5600" b="0" i="0" spc="-300" baseline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modificare</a:t>
            </a:r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1E76E70E-94CC-0E26-252C-BAA5B757764D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122484" y="2645264"/>
            <a:ext cx="5124175" cy="10110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 spc="0" baseline="0">
                <a:solidFill>
                  <a:schemeClr val="bg1"/>
                </a:solidFill>
                <a:latin typeface="Titillium Web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per modificare gli stili del testo per modificare gli stili del testo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5726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>
            <a:extLst>
              <a:ext uri="{FF2B5EF4-FFF2-40B4-BE49-F238E27FC236}">
                <a16:creationId xmlns:a16="http://schemas.microsoft.com/office/drawing/2014/main" id="{3EE0D9D1-3245-4121-9EFA-319DB108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65" y="2937868"/>
            <a:ext cx="6355889" cy="253916"/>
          </a:xfrm>
          <a:prstGeom prst="rect">
            <a:avLst/>
          </a:prstGeom>
        </p:spPr>
        <p:txBody>
          <a:bodyPr/>
          <a:lstStyle>
            <a:lvl1pPr algn="ctr">
              <a:defRPr sz="2800" b="0" i="0" baseline="0">
                <a:solidFill>
                  <a:schemeClr val="bg1"/>
                </a:solidFill>
                <a:latin typeface="Titillium Web ExtraLight" pitchFamily="2" charset="77"/>
              </a:defRPr>
            </a:lvl1pPr>
          </a:lstStyle>
          <a:p>
            <a:r>
              <a:rPr lang="it-IT"/>
              <a:t>Fare clic per modificare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FC5C12E5-8974-4E2A-A9C0-3E791E69F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6765" y="3313711"/>
            <a:ext cx="6355888" cy="335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itillium Web SemiBold" pitchFamily="2" charset="77"/>
                <a:cs typeface="Kanit Light" panose="00000400000000000000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91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11357931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27D5D6DF-D234-4E13-B296-1A14C74B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3" y="1579524"/>
            <a:ext cx="5415936" cy="7560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 i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9031B3-1AA0-61D2-B576-80EB6B627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015" y="2489812"/>
            <a:ext cx="11357932" cy="399912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itillium Web" pitchFamily="2" charset="77"/>
              </a:defRPr>
            </a:lvl1pPr>
            <a:lvl2pPr>
              <a:defRPr sz="1600">
                <a:latin typeface="Titillium Web" pitchFamily="2" charset="77"/>
              </a:defRPr>
            </a:lvl2pPr>
            <a:lvl3pPr>
              <a:defRPr sz="1600">
                <a:latin typeface="Titillium Web" pitchFamily="2" charset="77"/>
              </a:defRPr>
            </a:lvl3pPr>
            <a:lvl4pPr>
              <a:defRPr sz="1600">
                <a:latin typeface="Titillium Web" pitchFamily="2" charset="77"/>
              </a:defRPr>
            </a:lvl4pPr>
            <a:lvl5pPr>
              <a:defRPr sz="1600">
                <a:latin typeface="Titillium Web" pitchFamily="2" charset="77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27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5A7259B3-A8F3-9EC1-73EB-27465035A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8474" y="1856511"/>
            <a:ext cx="6484793" cy="92363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5600" b="0" i="0" spc="-300" baseline="0">
                <a:solidFill>
                  <a:schemeClr val="bg1"/>
                </a:solidFill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modificare</a:t>
            </a:r>
          </a:p>
        </p:txBody>
      </p:sp>
      <p:cxnSp>
        <p:nvCxnSpPr>
          <p:cNvPr id="9" name="Connettore diritto 21">
            <a:extLst>
              <a:ext uri="{FF2B5EF4-FFF2-40B4-BE49-F238E27FC236}">
                <a16:creationId xmlns:a16="http://schemas.microsoft.com/office/drawing/2014/main" id="{CB4DD778-651C-6957-D9C9-1DF3E20868C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01767" y="3082222"/>
            <a:ext cx="0" cy="2279074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5F25227C-84CD-B375-6864-372CEC8AF896}"/>
              </a:ext>
            </a:extLst>
          </p:cNvPr>
          <p:cNvSpPr/>
          <p:nvPr userDrawn="1"/>
        </p:nvSpPr>
        <p:spPr>
          <a:xfrm>
            <a:off x="4368253" y="3209998"/>
            <a:ext cx="576000" cy="57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0">
              <a:latin typeface="Titillium Web SemiBold" pitchFamily="2" charset="77"/>
            </a:endParaRP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1DE9DED7-9F01-2AF9-FB9D-17D3C613629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59839" y="3344212"/>
            <a:ext cx="397165" cy="308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Section Medium Cap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3B319FC1-A16B-4642-4CF0-2D19EFF0EEAE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5121938" y="3388789"/>
            <a:ext cx="2727648" cy="3145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-50" baseline="0">
                <a:solidFill>
                  <a:schemeClr val="bg1"/>
                </a:solidFill>
                <a:latin typeface="Titillium Web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FBD4E98D-4A6B-D1A4-0194-166B13EF79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543228" y="3890449"/>
            <a:ext cx="2278646" cy="6496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bg1"/>
                </a:solidFill>
                <a:latin typeface="Titillium Web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l’elenco dell’indice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032DF4A-A54F-1CB1-AF04-6DDCB964F5BD}"/>
              </a:ext>
            </a:extLst>
          </p:cNvPr>
          <p:cNvSpPr/>
          <p:nvPr userDrawn="1"/>
        </p:nvSpPr>
        <p:spPr>
          <a:xfrm>
            <a:off x="8150544" y="3209998"/>
            <a:ext cx="576000" cy="57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0">
              <a:latin typeface="Titillium Web SemiBold" pitchFamily="2" charset="77"/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5ADF0E59-7819-50B4-9986-305D0B503971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242130" y="3344212"/>
            <a:ext cx="397165" cy="308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Section Medium Cap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2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1E942B57-F4E0-5962-7F1F-35E0BFA3C945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8904229" y="3388789"/>
            <a:ext cx="2727648" cy="3145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-50" baseline="0">
                <a:solidFill>
                  <a:schemeClr val="bg1"/>
                </a:solidFill>
                <a:latin typeface="Titillium Web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02BB34E-313D-5A35-942A-74E88B681B75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9325519" y="3890449"/>
            <a:ext cx="2278646" cy="6496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bg1"/>
                </a:solidFill>
                <a:latin typeface="Titillium Web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l’elenco dell’indice</a:t>
            </a:r>
          </a:p>
        </p:txBody>
      </p:sp>
      <p:pic>
        <p:nvPicPr>
          <p:cNvPr id="4" name="Immagine 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F6F02CCB-22C2-60B5-1F1E-B8BC427B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18BA8488-BAB0-5D69-59FC-D0BAEF78E7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1058" y="2994890"/>
            <a:ext cx="6484793" cy="92363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5600" b="0" i="0" spc="-300" baseline="0">
                <a:solidFill>
                  <a:schemeClr val="bg1"/>
                </a:solidFill>
                <a:latin typeface="TITILLIUMTEXT25L-1WT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modificare</a:t>
            </a:r>
          </a:p>
        </p:txBody>
      </p:sp>
      <p:cxnSp>
        <p:nvCxnSpPr>
          <p:cNvPr id="2" name="Connettore diritto 21">
            <a:extLst>
              <a:ext uri="{FF2B5EF4-FFF2-40B4-BE49-F238E27FC236}">
                <a16:creationId xmlns:a16="http://schemas.microsoft.com/office/drawing/2014/main" id="{42CA0AE5-7F28-01F8-48FB-1CC9ED950E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01767" y="1989138"/>
            <a:ext cx="0" cy="3453719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065FD45E-A8CC-D08C-C3A2-D351C240CEF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543227" y="3917344"/>
            <a:ext cx="3269829" cy="10069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TITILLIUMTEXT25L-800WT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l’elenco dell’indice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DF1E29C-DA1D-C616-4983-6ABF4EC7B2DB}"/>
              </a:ext>
            </a:extLst>
          </p:cNvPr>
          <p:cNvSpPr/>
          <p:nvPr userDrawn="1"/>
        </p:nvSpPr>
        <p:spPr>
          <a:xfrm>
            <a:off x="4153989" y="2995734"/>
            <a:ext cx="790264" cy="79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0">
              <a:latin typeface="Titillium Web SemiBold" pitchFamily="2" charset="77"/>
            </a:endParaRP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49B3FC18-61F9-0302-A273-78F3EC1490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1076" y="3222172"/>
            <a:ext cx="624638" cy="448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Section Medium Cap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</a:t>
            </a:r>
          </a:p>
        </p:txBody>
      </p:sp>
      <p:pic>
        <p:nvPicPr>
          <p:cNvPr id="3" name="Immagine 2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A110759B-5EFC-9BED-9C34-ECBBC6F4D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27D5D6DF-D234-4E13-B296-1A14C74B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3" y="1579524"/>
            <a:ext cx="5415936" cy="90402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 i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2" name="Immagine 1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9567E44A-D6A0-D84C-F68C-3954E7AF7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27D5D6DF-D234-4E13-B296-1A14C74B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3" y="1579524"/>
            <a:ext cx="5415936" cy="90402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 i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2809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18BA8488-BAB0-5D69-59FC-D0BAEF78E7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1058" y="2994890"/>
            <a:ext cx="6484793" cy="92363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5600" b="0" i="0" spc="-300" baseline="0">
                <a:solidFill>
                  <a:schemeClr val="bg1"/>
                </a:solidFill>
                <a:latin typeface="TITILLIUMTEXT25L-1WT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modificare</a:t>
            </a:r>
          </a:p>
        </p:txBody>
      </p:sp>
      <p:cxnSp>
        <p:nvCxnSpPr>
          <p:cNvPr id="2" name="Connettore diritto 21">
            <a:extLst>
              <a:ext uri="{FF2B5EF4-FFF2-40B4-BE49-F238E27FC236}">
                <a16:creationId xmlns:a16="http://schemas.microsoft.com/office/drawing/2014/main" id="{42CA0AE5-7F28-01F8-48FB-1CC9ED950E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01767" y="1989138"/>
            <a:ext cx="0" cy="3453719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065FD45E-A8CC-D08C-C3A2-D351C240CEF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543227" y="3917344"/>
            <a:ext cx="3269829" cy="10069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TITILLIUMTEXT25L-800WT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l’elenco dell’indice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DF1E29C-DA1D-C616-4983-6ABF4EC7B2DB}"/>
              </a:ext>
            </a:extLst>
          </p:cNvPr>
          <p:cNvSpPr/>
          <p:nvPr userDrawn="1"/>
        </p:nvSpPr>
        <p:spPr>
          <a:xfrm>
            <a:off x="4153989" y="2995734"/>
            <a:ext cx="790264" cy="79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0">
              <a:latin typeface="Titillium Web SemiBold" pitchFamily="2" charset="77"/>
            </a:endParaRP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49B3FC18-61F9-0302-A273-78F3EC1490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1076" y="3222172"/>
            <a:ext cx="624638" cy="448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Section Medium Cap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217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>
            <a:extLst>
              <a:ext uri="{FF2B5EF4-FFF2-40B4-BE49-F238E27FC236}">
                <a16:creationId xmlns:a16="http://schemas.microsoft.com/office/drawing/2014/main" id="{D857A979-2A5B-46DF-8B15-A11B30A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rgbClr val="002060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</a:t>
            </a:r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27D5D6DF-D234-4E13-B296-1A14C74B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3" y="1579524"/>
            <a:ext cx="5415936" cy="90402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 i="0">
                <a:latin typeface="Titillium Web Extra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216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F51F5B-5603-317F-8B67-4B54AB7EB0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" y="-7222"/>
            <a:ext cx="12242453" cy="6865221"/>
          </a:xfrm>
          <a:prstGeom prst="rect">
            <a:avLst/>
          </a:prstGeom>
        </p:spPr>
      </p:pic>
      <p:pic>
        <p:nvPicPr>
          <p:cNvPr id="4" name="Immagine 3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D595FB34-FF6A-20C0-BEF6-9502F71321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E986C9-76C5-6916-1216-90C494A1BF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446" b="3533"/>
          <a:stretch/>
        </p:blipFill>
        <p:spPr>
          <a:xfrm>
            <a:off x="471867" y="279747"/>
            <a:ext cx="1246097" cy="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8" r:id="rId2"/>
    <p:sldLayoutId id="214748374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600" b="0" i="0" u="none" strike="noStrike" kern="1200" baseline="300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  <p15:guide id="10" pos="3296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EB6970-2DCD-FC8E-F47F-504AAA6A3E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789" cy="6847465"/>
          </a:xfrm>
          <a:prstGeom prst="rect">
            <a:avLst/>
          </a:prstGeom>
        </p:spPr>
      </p:pic>
      <p:pic>
        <p:nvPicPr>
          <p:cNvPr id="2" name="Immagine 1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DA185A66-2191-67DC-86F2-15DF7F466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8C36DC-66CE-9937-C12A-4941DB7FF7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446" b="3533"/>
          <a:stretch/>
        </p:blipFill>
        <p:spPr>
          <a:xfrm>
            <a:off x="471867" y="279747"/>
            <a:ext cx="1246097" cy="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73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600" b="0" i="0" u="none" strike="noStrike" kern="1200" baseline="300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pos="3296" userDrawn="1">
          <p15:clr>
            <a:srgbClr val="F26B43"/>
          </p15:clr>
        </p15:guide>
        <p15:guide id="11" orient="horz" pos="22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424F859-3C5E-4269-8D2C-1D2B8B2014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8140"/>
            <a:ext cx="1983400" cy="465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53DCCA-6CCC-E3CF-C403-5AF5100458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1749"/>
            <a:ext cx="12204000" cy="855457"/>
          </a:xfrm>
          <a:prstGeom prst="rect">
            <a:avLst/>
          </a:prstGeom>
        </p:spPr>
      </p:pic>
      <p:pic>
        <p:nvPicPr>
          <p:cNvPr id="2" name="Immagine 1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84EBDAF3-4522-7E01-A9DD-CF1C96629F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CD2D6F-F089-282D-F3EE-29EB67F20A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446" b="3533"/>
          <a:stretch/>
        </p:blipFill>
        <p:spPr>
          <a:xfrm>
            <a:off x="471867" y="279747"/>
            <a:ext cx="1246097" cy="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34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600" b="0" i="0" u="none" strike="noStrike" kern="1200" baseline="300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4" orient="horz" pos="1253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pos="302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2296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424F859-3C5E-4269-8D2C-1D2B8B2014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8140"/>
            <a:ext cx="1983400" cy="465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53DCCA-6CCC-E3CF-C403-5AF5100458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1749"/>
            <a:ext cx="12204000" cy="8554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9FE65C-4A4F-F923-61A7-AEE563F4B6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446" b="3533"/>
          <a:stretch/>
        </p:blipFill>
        <p:spPr>
          <a:xfrm>
            <a:off x="471867" y="279747"/>
            <a:ext cx="1246097" cy="320617"/>
          </a:xfrm>
          <a:prstGeom prst="rect">
            <a:avLst/>
          </a:prstGeom>
        </p:spPr>
      </p:pic>
      <p:pic>
        <p:nvPicPr>
          <p:cNvPr id="2" name="Immagine 1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4A17E590-2432-0D86-D44D-9273DADE1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90" y="208140"/>
            <a:ext cx="767008" cy="5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600" b="0" i="0" u="none" strike="noStrike" kern="1200" baseline="300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4" orient="horz" pos="1253">
          <p15:clr>
            <a:srgbClr val="F26B43"/>
          </p15:clr>
        </p15:guide>
        <p15:guide id="5" pos="7378">
          <p15:clr>
            <a:srgbClr val="F26B43"/>
          </p15:clr>
        </p15:guide>
        <p15:guide id="6" pos="302">
          <p15:clr>
            <a:srgbClr val="F26B43"/>
          </p15:clr>
        </p15:guide>
        <p15:guide id="7" orient="horz" pos="4133">
          <p15:clr>
            <a:srgbClr val="F26B43"/>
          </p15:clr>
        </p15:guide>
        <p15:guide id="8" orient="horz" pos="2296">
          <p15:clr>
            <a:srgbClr val="F26B43"/>
          </p15:clr>
        </p15:guide>
        <p15:guide id="9" orient="horz" pos="799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424F859-3C5E-4269-8D2C-1D2B8B201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8140"/>
            <a:ext cx="1983400" cy="465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53DCCA-6CCC-E3CF-C403-5AF510045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1749"/>
            <a:ext cx="12204000" cy="8554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9FE65C-4A4F-F923-61A7-AEE563F4B6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9" b="4642"/>
          <a:stretch/>
        </p:blipFill>
        <p:spPr>
          <a:xfrm>
            <a:off x="471867" y="279747"/>
            <a:ext cx="1206952" cy="316931"/>
          </a:xfrm>
          <a:prstGeom prst="rect">
            <a:avLst/>
          </a:prstGeom>
        </p:spPr>
      </p:pic>
      <p:pic>
        <p:nvPicPr>
          <p:cNvPr id="5" name="Immagine 15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810279C8-3E36-CC9C-4FA2-A8377B26D0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83478" y="297843"/>
            <a:ext cx="436655" cy="2988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280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600" b="0" i="0" u="none" strike="noStrike" kern="1200" baseline="300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4" orient="horz" pos="1253">
          <p15:clr>
            <a:srgbClr val="F26B43"/>
          </p15:clr>
        </p15:guide>
        <p15:guide id="5" pos="7378">
          <p15:clr>
            <a:srgbClr val="F26B43"/>
          </p15:clr>
        </p15:guide>
        <p15:guide id="6" pos="302">
          <p15:clr>
            <a:srgbClr val="F26B43"/>
          </p15:clr>
        </p15:guide>
        <p15:guide id="7" orient="horz" pos="4133">
          <p15:clr>
            <a:srgbClr val="F26B43"/>
          </p15:clr>
        </p15:guide>
        <p15:guide id="8" orient="horz" pos="2296">
          <p15:clr>
            <a:srgbClr val="F26B43"/>
          </p15:clr>
        </p15:guide>
        <p15:guide id="9" orient="horz" pos="799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F492D44D-BFFF-4974-C570-AF50564B4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200" y="2267119"/>
            <a:ext cx="6616699" cy="2088811"/>
          </a:xfrm>
        </p:spPr>
        <p:txBody>
          <a:bodyPr/>
          <a:lstStyle/>
          <a:p>
            <a:r>
              <a:rPr lang="it-IT" sz="5400" b="1" spc="-200"/>
              <a:t>AI Compliance Officer</a:t>
            </a:r>
          </a:p>
          <a:p>
            <a:r>
              <a:rPr lang="it-IT" sz="3200" spc="-200">
                <a:effectLst/>
              </a:rPr>
              <a:t>Il servizio tech-</a:t>
            </a:r>
            <a:r>
              <a:rPr lang="it-IT" sz="3200" spc="-200" err="1">
                <a:effectLst/>
              </a:rPr>
              <a:t>based</a:t>
            </a:r>
            <a:r>
              <a:rPr lang="it-IT" sz="3200" spc="-200">
                <a:effectLst/>
              </a:rPr>
              <a:t> per la gestione della compliance in materia di Intelligenza Artificiale</a:t>
            </a:r>
          </a:p>
        </p:txBody>
      </p:sp>
    </p:spTree>
    <p:extLst>
      <p:ext uri="{BB962C8B-B14F-4D97-AF65-F5344CB8AC3E}">
        <p14:creationId xmlns:p14="http://schemas.microsoft.com/office/powerpoint/2010/main" val="276866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7C1427E0-4645-46DB-CF3C-80BE444B1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5100">
                <a:effectLst/>
              </a:rPr>
              <a:t>In cosa consiste il nostro servizio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EB1A11-0B99-8564-E7A3-5A84657EA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953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E1545654-859E-0F77-D8A8-043B8506CD81}"/>
              </a:ext>
            </a:extLst>
          </p:cNvPr>
          <p:cNvSpPr txBox="1">
            <a:spLocks/>
          </p:cNvSpPr>
          <p:nvPr/>
        </p:nvSpPr>
        <p:spPr>
          <a:xfrm>
            <a:off x="330200" y="1834166"/>
            <a:ext cx="11402504" cy="47444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>
                <a:latin typeface="Titillium Web" panose="00000500000000000000" pitchFamily="2" charset="0"/>
              </a:rPr>
              <a:t>Il servizio si rivolge ad imprese che ricoprono </a:t>
            </a:r>
            <a:r>
              <a:rPr lang="it-IT" b="1">
                <a:latin typeface="Titillium Web" panose="00000500000000000000" pitchFamily="2" charset="0"/>
              </a:rPr>
              <a:t>ruoli differenti</a:t>
            </a:r>
            <a:r>
              <a:rPr lang="it-IT">
                <a:latin typeface="Titillium Web" panose="00000500000000000000" pitchFamily="2" charset="0"/>
              </a:rPr>
              <a:t> (*) nella filiera dell’Intelligenza Artificiale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2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i="1">
                <a:latin typeface="Titillium Web" panose="00000500000000000000" pitchFamily="2" charset="0"/>
              </a:rPr>
              <a:t>(*) In alcune situazioni tali imprese </a:t>
            </a:r>
            <a:r>
              <a:rPr lang="it-IT" b="1" i="1">
                <a:latin typeface="Titillium Web" panose="00000500000000000000" pitchFamily="2" charset="0"/>
              </a:rPr>
              <a:t>potrebbero agire in più ruoli contemporaneamente </a:t>
            </a:r>
            <a:r>
              <a:rPr lang="it-IT" i="1">
                <a:latin typeface="Titillium Web" panose="00000500000000000000" pitchFamily="2" charset="0"/>
              </a:rPr>
              <a:t>e dovrebbero quindi </a:t>
            </a:r>
            <a:r>
              <a:rPr lang="it-IT" b="1" i="1">
                <a:latin typeface="Titillium Web" panose="00000500000000000000" pitchFamily="2" charset="0"/>
              </a:rPr>
              <a:t>adempiere cumulativamente a tutti gli obblighi </a:t>
            </a:r>
            <a:r>
              <a:rPr lang="it-IT" i="1">
                <a:latin typeface="Titillium Web" panose="00000500000000000000" pitchFamily="2" charset="0"/>
              </a:rPr>
              <a:t>pertinenti associati a tali ruoli (ad esempio, un’impresa potrebbe agire contemporaneamente come distributore e importatore).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>
              <a:latin typeface="Titillium Web" panose="00000500000000000000" pitchFamily="2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2E27A56-5F6D-D6BE-4EDD-664D8B22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>
                <a:latin typeface="Titillium Web"/>
              </a:rPr>
              <a:t>A chi ci rivolgiamo</a:t>
            </a:r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5C87E0-28D7-4565-00F5-7C2EC4EDAFFB}"/>
              </a:ext>
            </a:extLst>
          </p:cNvPr>
          <p:cNvSpPr txBox="1"/>
          <p:nvPr/>
        </p:nvSpPr>
        <p:spPr>
          <a:xfrm>
            <a:off x="-139341" y="2712755"/>
            <a:ext cx="35665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latin typeface="Titillium Web" panose="00000500000000000000" pitchFamily="2" charset="0"/>
              </a:rPr>
              <a:t>1. DEPLOYER</a:t>
            </a:r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464DC896-CF9A-1489-E582-7AEE3DF67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0869" y="2620129"/>
            <a:ext cx="3805238" cy="26289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22E6249-7B7A-16D4-69B1-B7FDFA727779}"/>
              </a:ext>
            </a:extLst>
          </p:cNvPr>
          <p:cNvSpPr txBox="1"/>
          <p:nvPr/>
        </p:nvSpPr>
        <p:spPr>
          <a:xfrm>
            <a:off x="1669311" y="3728179"/>
            <a:ext cx="17767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latin typeface="Titillium Web" panose="00000500000000000000" pitchFamily="2" charset="0"/>
              </a:rPr>
              <a:t>2.FORNITORI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9EF8C0E-6E9E-A38D-6CDE-C78AB93432B9}"/>
              </a:ext>
            </a:extLst>
          </p:cNvPr>
          <p:cNvSpPr txBox="1"/>
          <p:nvPr/>
        </p:nvSpPr>
        <p:spPr>
          <a:xfrm>
            <a:off x="7822882" y="2712755"/>
            <a:ext cx="22209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>
                <a:latin typeface="Titillium Web" panose="00000500000000000000" pitchFamily="2" charset="0"/>
              </a:rPr>
              <a:t>4.DISTRIBUTORI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5E88DDA-BC4B-D6ED-BB22-6B8A575B7E46}"/>
              </a:ext>
            </a:extLst>
          </p:cNvPr>
          <p:cNvSpPr txBox="1"/>
          <p:nvPr/>
        </p:nvSpPr>
        <p:spPr>
          <a:xfrm>
            <a:off x="7822882" y="3728179"/>
            <a:ext cx="229559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>
                <a:latin typeface="Titillium Web" panose="00000500000000000000" pitchFamily="2" charset="0"/>
              </a:rPr>
              <a:t>5.RAPPRESENTANTI AUTORIZZATI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6C6FBA1-A92F-CA2C-722B-CE815C382B64}"/>
              </a:ext>
            </a:extLst>
          </p:cNvPr>
          <p:cNvSpPr txBox="1"/>
          <p:nvPr/>
        </p:nvSpPr>
        <p:spPr>
          <a:xfrm>
            <a:off x="1234440" y="4743603"/>
            <a:ext cx="22184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latin typeface="Titillium Web" panose="00000500000000000000" pitchFamily="2" charset="0"/>
              </a:rPr>
              <a:t>3. IMPORTATORI</a:t>
            </a:r>
          </a:p>
        </p:txBody>
      </p:sp>
    </p:spTree>
    <p:extLst>
      <p:ext uri="{BB962C8B-B14F-4D97-AF65-F5344CB8AC3E}">
        <p14:creationId xmlns:p14="http://schemas.microsoft.com/office/powerpoint/2010/main" val="9817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DFDCD-B3D9-E143-8386-26B702E5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Qual è la nostra proposta di valore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7109EEB8-EBCB-F6C6-29B4-B7D8EDDA1355}"/>
              </a:ext>
            </a:extLst>
          </p:cNvPr>
          <p:cNvSpPr txBox="1">
            <a:spLocks/>
          </p:cNvSpPr>
          <p:nvPr/>
        </p:nvSpPr>
        <p:spPr>
          <a:xfrm>
            <a:off x="1256236" y="2887811"/>
            <a:ext cx="5163348" cy="222446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>
                <a:latin typeface="Titillium Web"/>
              </a:rPr>
              <a:t>Supportare e affiancare le imprese </a:t>
            </a:r>
            <a:r>
              <a:rPr lang="it-IT" sz="2000" b="1">
                <a:latin typeface="Titillium Web"/>
              </a:rPr>
              <a:t>nell’implementazione e nel</a:t>
            </a:r>
            <a:r>
              <a:rPr lang="it-IT" sz="2000">
                <a:latin typeface="Titillium Web"/>
              </a:rPr>
              <a:t> </a:t>
            </a:r>
            <a:r>
              <a:rPr lang="it-IT" sz="2000" b="1">
                <a:latin typeface="Titillium Web"/>
              </a:rPr>
              <a:t>mantenimento costante della conformità alla normativa in materia di </a:t>
            </a:r>
            <a:r>
              <a:rPr lang="it-IT" sz="2000" b="1">
                <a:solidFill>
                  <a:srgbClr val="EA335E"/>
                </a:solidFill>
                <a:latin typeface="Titillium Web"/>
              </a:rPr>
              <a:t>Intelligenza Artificiale</a:t>
            </a:r>
            <a:r>
              <a:rPr lang="it-IT" sz="2000">
                <a:latin typeface="Titillium Web"/>
              </a:rPr>
              <a:t>, grazie all</a:t>
            </a:r>
            <a:r>
              <a:rPr lang="it-IT" sz="2000">
                <a:latin typeface="Titillium Web" panose="00000500000000000000" pitchFamily="2" charset="0"/>
              </a:rPr>
              <a:t>’esperienza e alla competenza di un </a:t>
            </a:r>
            <a:r>
              <a:rPr lang="it-IT" sz="2000" b="1">
                <a:latin typeface="Titillium Web" panose="00000500000000000000" pitchFamily="2" charset="0"/>
              </a:rPr>
              <a:t>team interdisciplinare </a:t>
            </a:r>
            <a:r>
              <a:rPr lang="it-IT" sz="2000">
                <a:latin typeface="Titillium Web" panose="00000500000000000000" pitchFamily="2" charset="0"/>
              </a:rPr>
              <a:t>unite a una </a:t>
            </a:r>
            <a:r>
              <a:rPr lang="it-IT" sz="2000" b="1">
                <a:latin typeface="Titillium Web" panose="00000500000000000000" pitchFamily="2" charset="0"/>
              </a:rPr>
              <a:t>piattaforma tecnologica </a:t>
            </a:r>
            <a:r>
              <a:rPr lang="it-IT" sz="2000">
                <a:latin typeface="Titillium Web" panose="00000500000000000000" pitchFamily="2" charset="0"/>
              </a:rPr>
              <a:t>che integra il nostro know-how</a:t>
            </a:r>
            <a:endParaRPr lang="it-IT" sz="2000">
              <a:latin typeface="Titillium Web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BCBAED-D958-91BB-19CB-2EEBE2A0861D}"/>
              </a:ext>
            </a:extLst>
          </p:cNvPr>
          <p:cNvSpPr txBox="1"/>
          <p:nvPr/>
        </p:nvSpPr>
        <p:spPr>
          <a:xfrm>
            <a:off x="10423875" y="3005189"/>
            <a:ext cx="511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>
                <a:solidFill>
                  <a:schemeClr val="bg1"/>
                </a:solidFill>
                <a:latin typeface="Titillium Web" pitchFamily="2" charset="77"/>
              </a:rPr>
              <a:t>LEGAL</a:t>
            </a:r>
          </a:p>
        </p:txBody>
      </p:sp>
      <p:cxnSp>
        <p:nvCxnSpPr>
          <p:cNvPr id="10" name="Connettore dritto 3">
            <a:extLst>
              <a:ext uri="{FF2B5EF4-FFF2-40B4-BE49-F238E27FC236}">
                <a16:creationId xmlns:a16="http://schemas.microsoft.com/office/drawing/2014/main" id="{F6A471E6-DCB7-AA7A-C3B7-1A4F4C1847AF}"/>
              </a:ext>
            </a:extLst>
          </p:cNvPr>
          <p:cNvCxnSpPr>
            <a:cxnSpLocks/>
          </p:cNvCxnSpPr>
          <p:nvPr/>
        </p:nvCxnSpPr>
        <p:spPr>
          <a:xfrm>
            <a:off x="653143" y="2993314"/>
            <a:ext cx="511629" cy="0"/>
          </a:xfrm>
          <a:prstGeom prst="line">
            <a:avLst/>
          </a:prstGeom>
          <a:ln w="38100">
            <a:solidFill>
              <a:srgbClr val="EA3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ritto 4">
            <a:extLst>
              <a:ext uri="{FF2B5EF4-FFF2-40B4-BE49-F238E27FC236}">
                <a16:creationId xmlns:a16="http://schemas.microsoft.com/office/drawing/2014/main" id="{96C64E59-6908-D099-6389-278EA2CCF733}"/>
              </a:ext>
            </a:extLst>
          </p:cNvPr>
          <p:cNvCxnSpPr>
            <a:cxnSpLocks/>
          </p:cNvCxnSpPr>
          <p:nvPr/>
        </p:nvCxnSpPr>
        <p:spPr>
          <a:xfrm flipV="1">
            <a:off x="1151473" y="2485057"/>
            <a:ext cx="0" cy="508257"/>
          </a:xfrm>
          <a:prstGeom prst="line">
            <a:avLst/>
          </a:prstGeom>
          <a:ln w="38100">
            <a:solidFill>
              <a:srgbClr val="EA3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64CF470-F8CB-EE46-A1C7-22B687D4B5D8}"/>
              </a:ext>
            </a:extLst>
          </p:cNvPr>
          <p:cNvGrpSpPr/>
          <p:nvPr/>
        </p:nvGrpSpPr>
        <p:grpSpPr>
          <a:xfrm rot="10800000">
            <a:off x="6356533" y="4858143"/>
            <a:ext cx="511629" cy="508257"/>
            <a:chOff x="805543" y="2649332"/>
            <a:chExt cx="511629" cy="508257"/>
          </a:xfrm>
        </p:grpSpPr>
        <p:cxnSp>
          <p:nvCxnSpPr>
            <p:cNvPr id="13" name="Connettore dritto 15">
              <a:extLst>
                <a:ext uri="{FF2B5EF4-FFF2-40B4-BE49-F238E27FC236}">
                  <a16:creationId xmlns:a16="http://schemas.microsoft.com/office/drawing/2014/main" id="{A0890BED-3F9C-AC6F-D8EF-E5921BEDAB3F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3157589"/>
              <a:ext cx="511629" cy="0"/>
            </a:xfrm>
            <a:prstGeom prst="line">
              <a:avLst/>
            </a:prstGeom>
            <a:ln w="38100">
              <a:solidFill>
                <a:srgbClr val="852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ritto 16">
              <a:extLst>
                <a:ext uri="{FF2B5EF4-FFF2-40B4-BE49-F238E27FC236}">
                  <a16:creationId xmlns:a16="http://schemas.microsoft.com/office/drawing/2014/main" id="{1F381C3E-121F-83C0-45B0-5856DF87C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3873" y="2649332"/>
              <a:ext cx="0" cy="508257"/>
            </a:xfrm>
            <a:prstGeom prst="line">
              <a:avLst/>
            </a:prstGeom>
            <a:ln w="38100">
              <a:solidFill>
                <a:srgbClr val="852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BED7CD05-4199-6880-7294-64958EA64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5959" y="2474917"/>
            <a:ext cx="3910265" cy="28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2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D2C669FF-2A4C-72F5-81B4-4C75A13BFF3E}"/>
              </a:ext>
            </a:extLst>
          </p:cNvPr>
          <p:cNvGrpSpPr/>
          <p:nvPr/>
        </p:nvGrpSpPr>
        <p:grpSpPr>
          <a:xfrm>
            <a:off x="4013213" y="893252"/>
            <a:ext cx="9770790" cy="5885928"/>
            <a:chOff x="11715070" y="33417"/>
            <a:chExt cx="10508152" cy="6330116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D435FE59-5DA8-2210-954A-FEF8C0979304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5" name="Grafico 4">
                <a:extLst>
                  <a:ext uri="{FF2B5EF4-FFF2-40B4-BE49-F238E27FC236}">
                    <a16:creationId xmlns:a16="http://schemas.microsoft.com/office/drawing/2014/main" id="{96BFB797-5281-4466-BFCF-58561DD858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06960791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6093C91F-0EFC-45D5-4F73-B468999E7F49}"/>
                  </a:ext>
                </a:extLst>
              </p:cNvPr>
              <p:cNvSpPr/>
              <p:nvPr/>
            </p:nvSpPr>
            <p:spPr>
              <a:xfrm>
                <a:off x="2771848" y="3574454"/>
                <a:ext cx="1626781" cy="1626781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10" name="Immagine 9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BACC5A55-3B3E-23E5-7DA6-9B7A68241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6640" y="3107909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CFACD57-BD38-89AA-7013-3F921E8C6284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BADFDCD-B3D9-E143-8386-26B702E5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funziona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4D3A57-2CA7-45E2-5287-82614847F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93" y="2041804"/>
            <a:ext cx="5281147" cy="904024"/>
          </a:xfrm>
        </p:spPr>
        <p:txBody>
          <a:bodyPr/>
          <a:lstStyle/>
          <a:p>
            <a:r>
              <a:rPr lang="it-IT">
                <a:latin typeface="Titillium Web" panose="00000500000000000000" pitchFamily="2" charset="0"/>
              </a:rPr>
              <a:t>Il servizio prevede le seguenti componenti ed attività, in parte erogate attraverso la </a:t>
            </a:r>
            <a:r>
              <a:rPr lang="it-IT" b="1">
                <a:latin typeface="Titillium Web" panose="00000500000000000000" pitchFamily="2" charset="0"/>
              </a:rPr>
              <a:t>Piattaforma Advisory360</a:t>
            </a:r>
            <a:r>
              <a:rPr lang="it-IT">
                <a:latin typeface="Titillium Web" panose="00000500000000000000" pitchFamily="2" charset="0"/>
              </a:rPr>
              <a:t>:</a:t>
            </a:r>
          </a:p>
        </p:txBody>
      </p:sp>
      <p:sp>
        <p:nvSpPr>
          <p:cNvPr id="94" name="Sottotitolo 2">
            <a:extLst>
              <a:ext uri="{FF2B5EF4-FFF2-40B4-BE49-F238E27FC236}">
                <a16:creationId xmlns:a16="http://schemas.microsoft.com/office/drawing/2014/main" id="{79CB3F70-77AB-EC6E-7FD0-0A5836D2C4F9}"/>
              </a:ext>
            </a:extLst>
          </p:cNvPr>
          <p:cNvSpPr txBox="1">
            <a:spLocks/>
          </p:cNvSpPr>
          <p:nvPr/>
        </p:nvSpPr>
        <p:spPr>
          <a:xfrm>
            <a:off x="751978" y="2782639"/>
            <a:ext cx="4992553" cy="9040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tx2"/>
                </a:solidFill>
                <a:latin typeface="Titillium Web" panose="00000500000000000000" pitchFamily="2" charset="0"/>
              </a:rPr>
              <a:t>PROGETTO</a:t>
            </a:r>
          </a:p>
          <a:p>
            <a:pPr algn="just"/>
            <a:r>
              <a:rPr lang="it-IT">
                <a:latin typeface="Titillium Web" panose="00000500000000000000" pitchFamily="2" charset="0"/>
              </a:rPr>
              <a:t>Attività necessarie alla mappatura,  classificazione e gestione </a:t>
            </a:r>
            <a:r>
              <a:rPr lang="it-IT" i="1">
                <a:latin typeface="Titillium Web" panose="00000500000000000000" pitchFamily="2" charset="0"/>
              </a:rPr>
              <a:t>compliant</a:t>
            </a:r>
            <a:r>
              <a:rPr lang="it-IT">
                <a:latin typeface="Titillium Web" panose="00000500000000000000" pitchFamily="2" charset="0"/>
              </a:rPr>
              <a:t> delle soluzioni di AI aziendali</a:t>
            </a:r>
          </a:p>
        </p:txBody>
      </p:sp>
      <p:sp>
        <p:nvSpPr>
          <p:cNvPr id="96" name="Sottotitolo 2">
            <a:extLst>
              <a:ext uri="{FF2B5EF4-FFF2-40B4-BE49-F238E27FC236}">
                <a16:creationId xmlns:a16="http://schemas.microsoft.com/office/drawing/2014/main" id="{52935D65-4B80-B58A-DDCC-B9F09EBFD979}"/>
              </a:ext>
            </a:extLst>
          </p:cNvPr>
          <p:cNvSpPr txBox="1">
            <a:spLocks/>
          </p:cNvSpPr>
          <p:nvPr/>
        </p:nvSpPr>
        <p:spPr>
          <a:xfrm>
            <a:off x="762864" y="3929863"/>
            <a:ext cx="4992554" cy="9040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latin typeface="Titillium Web" panose="00000500000000000000" pitchFamily="2" charset="0"/>
              </a:rPr>
              <a:t>ATTIVITÀ CORE </a:t>
            </a:r>
            <a:r>
              <a:rPr lang="it-IT">
                <a:latin typeface="Titillium Web" panose="00000500000000000000" pitchFamily="2" charset="0"/>
              </a:rPr>
              <a:t>(</a:t>
            </a:r>
            <a:r>
              <a:rPr lang="it-IT" b="1">
                <a:latin typeface="Titillium Web" panose="00000500000000000000" pitchFamily="2" charset="0"/>
              </a:rPr>
              <a:t>ABBONAMENTO</a:t>
            </a:r>
            <a:r>
              <a:rPr lang="it-IT">
                <a:latin typeface="Titillium Web" panose="00000500000000000000" pitchFamily="2" charset="0"/>
              </a:rPr>
              <a:t>)</a:t>
            </a:r>
          </a:p>
          <a:p>
            <a:pPr algn="just"/>
            <a:r>
              <a:rPr lang="it-IT">
                <a:latin typeface="Titillium Web" panose="00000500000000000000" pitchFamily="2" charset="0"/>
              </a:rPr>
              <a:t>Attività di indirizzo, monitoraggio e assistenza continuative per l’implementazione e il mantenimento di un adeguato stato di conformità in materia di AI</a:t>
            </a:r>
            <a:endParaRPr lang="it-IT" strike="sngStrike">
              <a:highlight>
                <a:srgbClr val="FF00FF"/>
              </a:highlight>
              <a:latin typeface="Titillium Web" panose="00000500000000000000" pitchFamily="2" charset="0"/>
            </a:endParaRPr>
          </a:p>
        </p:txBody>
      </p:sp>
      <p:sp>
        <p:nvSpPr>
          <p:cNvPr id="97" name="Sottotitolo 2">
            <a:extLst>
              <a:ext uri="{FF2B5EF4-FFF2-40B4-BE49-F238E27FC236}">
                <a16:creationId xmlns:a16="http://schemas.microsoft.com/office/drawing/2014/main" id="{3E52E742-AD35-610C-CB2B-7C31796356F1}"/>
              </a:ext>
            </a:extLst>
          </p:cNvPr>
          <p:cNvSpPr txBox="1">
            <a:spLocks/>
          </p:cNvSpPr>
          <p:nvPr/>
        </p:nvSpPr>
        <p:spPr>
          <a:xfrm>
            <a:off x="751978" y="5077087"/>
            <a:ext cx="4992553" cy="9040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Titillium Web" panose="00000500000000000000" pitchFamily="2" charset="0"/>
              </a:rPr>
              <a:t>SUPPORTO SPECIALISTICO</a:t>
            </a:r>
          </a:p>
          <a:p>
            <a:pPr algn="just"/>
            <a:r>
              <a:rPr lang="it-IT" dirty="0">
                <a:latin typeface="Titillium Web" panose="00000500000000000000" pitchFamily="2" charset="0"/>
              </a:rPr>
              <a:t>Attività di consulenza e supporto specialistico in materia di AI erogate attraverso un basket annuale di giornate</a:t>
            </a: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1AA30917-5280-3F3B-A507-6CC1ABC4EF57}"/>
              </a:ext>
            </a:extLst>
          </p:cNvPr>
          <p:cNvSpPr/>
          <p:nvPr/>
        </p:nvSpPr>
        <p:spPr>
          <a:xfrm>
            <a:off x="471092" y="2829684"/>
            <a:ext cx="243908" cy="817460"/>
          </a:xfrm>
          <a:prstGeom prst="rect">
            <a:avLst/>
          </a:prstGeom>
          <a:solidFill>
            <a:srgbClr val="EA335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FF00"/>
              </a:highlight>
            </a:endParaRP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61349667-782A-8300-EFD9-BB9DF6880522}"/>
              </a:ext>
            </a:extLst>
          </p:cNvPr>
          <p:cNvSpPr/>
          <p:nvPr/>
        </p:nvSpPr>
        <p:spPr>
          <a:xfrm>
            <a:off x="465509" y="3973145"/>
            <a:ext cx="243908" cy="817460"/>
          </a:xfrm>
          <a:prstGeom prst="rect">
            <a:avLst/>
          </a:prstGeom>
          <a:solidFill>
            <a:srgbClr val="C328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FF00"/>
              </a:highlight>
            </a:endParaRP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0F3C038C-5137-38FD-5012-7CC721D7E3E0}"/>
              </a:ext>
            </a:extLst>
          </p:cNvPr>
          <p:cNvSpPr/>
          <p:nvPr/>
        </p:nvSpPr>
        <p:spPr>
          <a:xfrm>
            <a:off x="465509" y="5116606"/>
            <a:ext cx="243908" cy="817460"/>
          </a:xfrm>
          <a:prstGeom prst="rect">
            <a:avLst/>
          </a:prstGeom>
          <a:solidFill>
            <a:srgbClr val="9D55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187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915F9-8CA3-F2E7-DB20-EFC9F4ABE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id="{C14D87FD-A532-29D1-C894-8DBB832FBFF1}"/>
              </a:ext>
            </a:extLst>
          </p:cNvPr>
          <p:cNvSpPr txBox="1">
            <a:spLocks/>
          </p:cNvSpPr>
          <p:nvPr/>
        </p:nvSpPr>
        <p:spPr>
          <a:xfrm>
            <a:off x="372893" y="1668424"/>
            <a:ext cx="11294388" cy="722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>
              <a:latin typeface="Titillium Web" panose="00000500000000000000" pitchFamily="2" charset="0"/>
            </a:endParaRPr>
          </a:p>
          <a:p>
            <a:r>
              <a:rPr lang="it-IT">
                <a:latin typeface="Titillium Web" panose="00000500000000000000" pitchFamily="2" charset="0"/>
              </a:rPr>
              <a:t>Il servizio prevede molteplici meccanismi di coordinamento:</a:t>
            </a: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  <a:p>
            <a:endParaRPr lang="it-IT">
              <a:latin typeface="Titillium Web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82F006-4ECC-64C6-DB8D-7285ED8D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8700736" cy="365052"/>
          </a:xfrm>
        </p:spPr>
        <p:txBody>
          <a:bodyPr/>
          <a:lstStyle/>
          <a:p>
            <a:r>
              <a:rPr lang="it-IT"/>
              <a:t>Come viene gestito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AA428F-1465-B32C-BD4F-D5300B370936}"/>
              </a:ext>
            </a:extLst>
          </p:cNvPr>
          <p:cNvSpPr txBox="1"/>
          <p:nvPr/>
        </p:nvSpPr>
        <p:spPr>
          <a:xfrm>
            <a:off x="3511905" y="4045849"/>
            <a:ext cx="736710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1600">
                <a:latin typeface="Titillium Web"/>
              </a:rPr>
              <a:t>Svolgimento di </a:t>
            </a:r>
            <a:r>
              <a:rPr lang="it-IT" sz="1600" b="1">
                <a:latin typeface="Titillium Web"/>
              </a:rPr>
              <a:t>incontri ricorrenti </a:t>
            </a:r>
            <a:r>
              <a:rPr lang="it-IT" sz="1600">
                <a:latin typeface="Titillium Web"/>
              </a:rPr>
              <a:t>con i referenti del Cliente: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Titillium Web"/>
              </a:rPr>
              <a:t>incontri </a:t>
            </a:r>
            <a:r>
              <a:rPr lang="it-IT" sz="1600" b="1">
                <a:latin typeface="Titillium Web"/>
              </a:rPr>
              <a:t>operativi </a:t>
            </a:r>
            <a:r>
              <a:rPr lang="it-IT" sz="1600">
                <a:latin typeface="Titillium Web"/>
              </a:rPr>
              <a:t>per attività di indirizzo, monitoraggio e aggiornamento della roadmap</a:t>
            </a:r>
            <a:r>
              <a:rPr lang="it-IT" sz="1600" b="1">
                <a:latin typeface="Titillium Web"/>
              </a:rPr>
              <a:t> </a:t>
            </a:r>
            <a:r>
              <a:rPr lang="it-IT" sz="1600">
                <a:latin typeface="Titillium Web"/>
              </a:rPr>
              <a:t>di adeguamento del Cliente,  svolgimento di attività operative e/o aggiornamento in merito a novità significative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Titillium Web"/>
              </a:rPr>
              <a:t>incontri </a:t>
            </a:r>
            <a:r>
              <a:rPr lang="it-IT" sz="1600" b="1">
                <a:latin typeface="Titillium Web"/>
              </a:rPr>
              <a:t>strategici </a:t>
            </a:r>
            <a:r>
              <a:rPr lang="it-IT" sz="1600">
                <a:latin typeface="Titillium Web"/>
              </a:rPr>
              <a:t>per attività di condivisione del livello di conformità del Cliente e raccolta di feedback in merito al servizio offerto da P4I </a:t>
            </a:r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F1DC6A-B7A3-EBA6-8DEF-8ECE97F74F9B}"/>
              </a:ext>
            </a:extLst>
          </p:cNvPr>
          <p:cNvSpPr txBox="1"/>
          <p:nvPr/>
        </p:nvSpPr>
        <p:spPr>
          <a:xfrm>
            <a:off x="3515711" y="2560090"/>
            <a:ext cx="73535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>
                <a:latin typeface="Titillium Web" panose="00000500000000000000" pitchFamily="2" charset="0"/>
              </a:rPr>
              <a:t>Elaborazione e condivisione di </a:t>
            </a:r>
            <a:r>
              <a:rPr lang="it-IT" sz="1600" b="1">
                <a:latin typeface="Titillium Web" panose="00000500000000000000" pitchFamily="2" charset="0"/>
              </a:rPr>
              <a:t>reportistica in favore del Cliente</a:t>
            </a:r>
            <a:r>
              <a:rPr lang="it-IT" sz="1600">
                <a:latin typeface="Titillium Web" panose="000005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Titillium Web" panose="00000500000000000000" pitchFamily="2" charset="0"/>
              </a:rPr>
              <a:t>con cadenza trimestrale, report con la </a:t>
            </a:r>
            <a:r>
              <a:rPr lang="it-IT" sz="1600" b="1">
                <a:latin typeface="Titillium Web" panose="00000500000000000000" pitchFamily="2" charset="0"/>
              </a:rPr>
              <a:t>rendicontazione delle attività svolte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Titillium Web" panose="00000500000000000000" pitchFamily="2" charset="0"/>
              </a:rPr>
              <a:t>con cadenza annuale, </a:t>
            </a:r>
            <a:r>
              <a:rPr lang="it-IT" sz="1600" b="1">
                <a:latin typeface="Titillium Web" panose="00000500000000000000" pitchFamily="2" charset="0"/>
              </a:rPr>
              <a:t>relazione al Top Management </a:t>
            </a:r>
            <a:r>
              <a:rPr lang="it-IT" sz="1600">
                <a:latin typeface="Titillium Web" panose="00000500000000000000" pitchFamily="2" charset="0"/>
              </a:rPr>
              <a:t>sulle attività ed i principali punti di attenzione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ED2687-71A7-9F23-0F37-0D6FFEC62D59}"/>
              </a:ext>
            </a:extLst>
          </p:cNvPr>
          <p:cNvSpPr txBox="1"/>
          <p:nvPr/>
        </p:nvSpPr>
        <p:spPr>
          <a:xfrm>
            <a:off x="372893" y="5960986"/>
            <a:ext cx="9799700" cy="33855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it-IT" sz="1600">
                <a:latin typeface="Titillium Web" panose="00000500000000000000" pitchFamily="2" charset="0"/>
              </a:rPr>
              <a:t>Il servizio prevede, per i periodi di chiusura aziendale, un’assistenza da parte di P4I in modalità </a:t>
            </a:r>
            <a:r>
              <a:rPr lang="it-IT" sz="1600" b="1" i="1">
                <a:latin typeface="Titillium Web" panose="00000500000000000000" pitchFamily="2" charset="0"/>
              </a:rPr>
              <a:t>best effort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81627D8F-78D6-D7D9-1066-8C3D00F8F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075" y="4272643"/>
            <a:ext cx="1671468" cy="1292602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2F679E3-5EED-51CF-C245-3B8A62AD3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3343"/>
          <a:stretch>
            <a:fillRect/>
          </a:stretch>
        </p:blipFill>
        <p:spPr>
          <a:xfrm>
            <a:off x="1355120" y="2489516"/>
            <a:ext cx="1054191" cy="13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4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2F55-31FB-7901-EE35-AB6AF2FA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9B49A-B42B-3795-3BF2-FFE9C320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9618190" cy="323273"/>
          </a:xfrm>
        </p:spPr>
        <p:txBody>
          <a:bodyPr/>
          <a:lstStyle/>
          <a:p>
            <a:r>
              <a:rPr lang="it-IT"/>
              <a:t>In sintesi, perché scegliere noi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66696E-ABBB-C4E2-01A6-5107D8145085}"/>
              </a:ext>
            </a:extLst>
          </p:cNvPr>
          <p:cNvSpPr txBox="1"/>
          <p:nvPr/>
        </p:nvSpPr>
        <p:spPr>
          <a:xfrm>
            <a:off x="380024" y="2263447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1.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C28FE9-C40E-C159-1ABC-A4C3D0308071}"/>
              </a:ext>
            </a:extLst>
          </p:cNvPr>
          <p:cNvSpPr txBox="1"/>
          <p:nvPr/>
        </p:nvSpPr>
        <p:spPr>
          <a:xfrm>
            <a:off x="380024" y="3786285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2.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9F7A69-CD36-EB78-5A96-F1E45DA17B05}"/>
              </a:ext>
            </a:extLst>
          </p:cNvPr>
          <p:cNvSpPr txBox="1"/>
          <p:nvPr/>
        </p:nvSpPr>
        <p:spPr>
          <a:xfrm>
            <a:off x="380024" y="5312630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3.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52CE8F-6324-CF60-EE90-80C5D6D36B5E}"/>
              </a:ext>
            </a:extLst>
          </p:cNvPr>
          <p:cNvSpPr txBox="1"/>
          <p:nvPr/>
        </p:nvSpPr>
        <p:spPr>
          <a:xfrm>
            <a:off x="1143498" y="2353284"/>
            <a:ext cx="3972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Brand e Professionisti riconosciuti sul mercato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6D9A8F-7134-65CA-05F9-8285373975F9}"/>
              </a:ext>
            </a:extLst>
          </p:cNvPr>
          <p:cNvSpPr txBox="1"/>
          <p:nvPr/>
        </p:nvSpPr>
        <p:spPr>
          <a:xfrm>
            <a:off x="1143498" y="5276564"/>
            <a:ext cx="4446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defRPr/>
            </a:pP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Competenze interdisciplinari in ambito legale, organizzativo, cyber, dati e </a:t>
            </a:r>
            <a:r>
              <a:rPr lang="it-IT" err="1">
                <a:solidFill>
                  <a:prstClr val="black"/>
                </a:solidFill>
                <a:latin typeface="Titillium Web" panose="00000500000000000000" pitchFamily="2" charset="0"/>
              </a:rPr>
              <a:t>artificial</a:t>
            </a: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 intelligence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213BD8-8FDB-756D-15C9-CAE04B15AD44}"/>
              </a:ext>
            </a:extLst>
          </p:cNvPr>
          <p:cNvSpPr txBox="1"/>
          <p:nvPr/>
        </p:nvSpPr>
        <p:spPr>
          <a:xfrm>
            <a:off x="1143498" y="3878617"/>
            <a:ext cx="444603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200"/>
              </a:spcBef>
              <a:defRPr/>
            </a:pP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Esperienza e referenze progettuali in ambito Artificial Intelligence, in molteplici settori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0D2457-6A8F-7375-FE4F-8A6EB2EB058C}"/>
              </a:ext>
            </a:extLst>
          </p:cNvPr>
          <p:cNvSpPr txBox="1"/>
          <p:nvPr/>
        </p:nvSpPr>
        <p:spPr>
          <a:xfrm>
            <a:off x="6145975" y="2260393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4.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3C7A41-2D5A-4C25-7B92-9338312B01B0}"/>
              </a:ext>
            </a:extLst>
          </p:cNvPr>
          <p:cNvSpPr txBox="1"/>
          <p:nvPr/>
        </p:nvSpPr>
        <p:spPr>
          <a:xfrm>
            <a:off x="6128991" y="3790373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5.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C6FEF9-DA17-6EF8-A881-8BA1857C1594}"/>
              </a:ext>
            </a:extLst>
          </p:cNvPr>
          <p:cNvSpPr txBox="1"/>
          <p:nvPr/>
        </p:nvSpPr>
        <p:spPr>
          <a:xfrm>
            <a:off x="6145974" y="5312630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6.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433A3A-17D2-B39F-1067-84FE67CF865C}"/>
              </a:ext>
            </a:extLst>
          </p:cNvPr>
          <p:cNvSpPr txBox="1"/>
          <p:nvPr/>
        </p:nvSpPr>
        <p:spPr>
          <a:xfrm>
            <a:off x="6881478" y="2299027"/>
            <a:ext cx="4803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Solida competenza normativa, non solo in materia di AI ma anche di protezione e sicurezza dei dati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565D5E-2EF0-84AB-E7A1-F007A1E2DC6F}"/>
              </a:ext>
            </a:extLst>
          </p:cNvPr>
          <p:cNvSpPr txBox="1"/>
          <p:nvPr/>
        </p:nvSpPr>
        <p:spPr>
          <a:xfrm>
            <a:off x="6881478" y="5415063"/>
            <a:ext cx="4824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Soluzione proprietaria a supporto dell’erogazione dei servizi offerti (Advisory360)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E5F7BD-ADCF-AD5D-A18C-96F2EC270F10}"/>
              </a:ext>
            </a:extLst>
          </p:cNvPr>
          <p:cNvSpPr txBox="1"/>
          <p:nvPr/>
        </p:nvSpPr>
        <p:spPr>
          <a:xfrm>
            <a:off x="6881478" y="3878617"/>
            <a:ext cx="4824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>
                <a:solidFill>
                  <a:prstClr val="black"/>
                </a:solidFill>
                <a:latin typeface="Titillium Web" panose="00000500000000000000" pitchFamily="2" charset="0"/>
              </a:rPr>
              <a:t>Metodologia e strumenti per la valutazione dei rischi connessi all’intelligenza artificiale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DFDCD-B3D9-E143-8386-26B702E5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9618190" cy="323273"/>
          </a:xfrm>
        </p:spPr>
        <p:txBody>
          <a:bodyPr/>
          <a:lstStyle/>
          <a:p>
            <a:r>
              <a:rPr lang="it-IT" sz="1800"/>
              <a:t>In sintesi, perché scegliere noi</a:t>
            </a:r>
            <a:br>
              <a:rPr lang="it-IT" sz="2000"/>
            </a:br>
            <a:r>
              <a:rPr lang="it-IT"/>
              <a:t>Il nostro team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523ADBA-1BF9-EDFE-6636-13890A3B5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16" y="1790061"/>
            <a:ext cx="11294388" cy="904024"/>
          </a:xfrm>
        </p:spPr>
        <p:txBody>
          <a:bodyPr/>
          <a:lstStyle/>
          <a:p>
            <a:endParaRPr lang="it-IT" sz="1800" b="1">
              <a:latin typeface="Titillium Web" panose="00000500000000000000" pitchFamily="2" charset="0"/>
            </a:endParaRPr>
          </a:p>
          <a:p>
            <a:r>
              <a:rPr lang="it-IT">
                <a:latin typeface="Titillium Web" panose="00000500000000000000" pitchFamily="2" charset="0"/>
              </a:rPr>
              <a:t>Il servizio è erogato attraverso un </a:t>
            </a:r>
            <a:r>
              <a:rPr lang="it-IT" b="1">
                <a:latin typeface="Titillium Web" panose="00000500000000000000" pitchFamily="2" charset="0"/>
              </a:rPr>
              <a:t>team con competenze interdisciplinari integrate</a:t>
            </a:r>
            <a:endParaRPr lang="it-IT">
              <a:latin typeface="Titillium Web" panose="00000500000000000000" pitchFamily="2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66CA806-C888-A5D2-2A27-2B088F23936C}"/>
              </a:ext>
            </a:extLst>
          </p:cNvPr>
          <p:cNvSpPr/>
          <p:nvPr/>
        </p:nvSpPr>
        <p:spPr>
          <a:xfrm>
            <a:off x="304313" y="3403543"/>
            <a:ext cx="2701132" cy="208280"/>
          </a:xfrm>
          <a:prstGeom prst="rect">
            <a:avLst/>
          </a:prstGeom>
          <a:solidFill>
            <a:srgbClr val="EA33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5774D3-E164-ECC3-8325-F659165E5676}"/>
              </a:ext>
            </a:extLst>
          </p:cNvPr>
          <p:cNvSpPr/>
          <p:nvPr/>
        </p:nvSpPr>
        <p:spPr>
          <a:xfrm>
            <a:off x="3254453" y="3403543"/>
            <a:ext cx="2701132" cy="208280"/>
          </a:xfrm>
          <a:prstGeom prst="rect">
            <a:avLst/>
          </a:prstGeom>
          <a:solidFill>
            <a:srgbClr val="BC1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70808F9-7030-ABD1-9A4F-48D553BFC0DB}"/>
              </a:ext>
            </a:extLst>
          </p:cNvPr>
          <p:cNvSpPr/>
          <p:nvPr/>
        </p:nvSpPr>
        <p:spPr>
          <a:xfrm>
            <a:off x="6204593" y="3403543"/>
            <a:ext cx="2701132" cy="208280"/>
          </a:xfrm>
          <a:prstGeom prst="rect">
            <a:avLst/>
          </a:prstGeom>
          <a:solidFill>
            <a:srgbClr val="852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14EF1B-BE96-1416-5A18-A8D5C0D27F79}"/>
              </a:ext>
            </a:extLst>
          </p:cNvPr>
          <p:cNvSpPr txBox="1"/>
          <p:nvPr/>
        </p:nvSpPr>
        <p:spPr>
          <a:xfrm>
            <a:off x="304313" y="2959776"/>
            <a:ext cx="2701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Legali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476E92-91B0-DDEA-6316-7F90242BF0D0}"/>
              </a:ext>
            </a:extLst>
          </p:cNvPr>
          <p:cNvSpPr txBox="1"/>
          <p:nvPr/>
        </p:nvSpPr>
        <p:spPr>
          <a:xfrm>
            <a:off x="3254452" y="2959776"/>
            <a:ext cx="2701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Information &amp; Cybersecurity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06C8AE-BBE9-74E5-002F-C445998118FB}"/>
              </a:ext>
            </a:extLst>
          </p:cNvPr>
          <p:cNvSpPr txBox="1"/>
          <p:nvPr/>
        </p:nvSpPr>
        <p:spPr>
          <a:xfrm>
            <a:off x="6236417" y="2959776"/>
            <a:ext cx="2669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Organizzative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295367-E796-4637-0BD1-8E4BA6C6ECE6}"/>
              </a:ext>
            </a:extLst>
          </p:cNvPr>
          <p:cNvSpPr txBox="1"/>
          <p:nvPr/>
        </p:nvSpPr>
        <p:spPr>
          <a:xfrm>
            <a:off x="304313" y="3682689"/>
            <a:ext cx="2701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+40 Esperti di Norme, Leggi e Provvedimenti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A6978F-7170-BEC3-2896-04D11FF3992C}"/>
              </a:ext>
            </a:extLst>
          </p:cNvPr>
          <p:cNvSpPr txBox="1"/>
          <p:nvPr/>
        </p:nvSpPr>
        <p:spPr>
          <a:xfrm>
            <a:off x="3254452" y="3682689"/>
            <a:ext cx="2701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+15 Esperti di Architettura, Sistemi e Sicurezza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33D62E8-5569-E45F-56EE-1AC7C9EE1BBB}"/>
              </a:ext>
            </a:extLst>
          </p:cNvPr>
          <p:cNvSpPr txBox="1"/>
          <p:nvPr/>
        </p:nvSpPr>
        <p:spPr>
          <a:xfrm>
            <a:off x="6236417" y="3682689"/>
            <a:ext cx="2669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+15 Esperti di Organizzazione e Processi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CB690598-6321-2F6A-7873-A498FF141734}"/>
              </a:ext>
            </a:extLst>
          </p:cNvPr>
          <p:cNvGrpSpPr/>
          <p:nvPr/>
        </p:nvGrpSpPr>
        <p:grpSpPr>
          <a:xfrm>
            <a:off x="154370" y="4445000"/>
            <a:ext cx="12021819" cy="1475740"/>
            <a:chOff x="154370" y="4450080"/>
            <a:chExt cx="12021819" cy="1272279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5E1888D-D03B-DD3F-2466-4F3F0D33155A}"/>
                </a:ext>
              </a:extLst>
            </p:cNvPr>
            <p:cNvSpPr/>
            <p:nvPr/>
          </p:nvSpPr>
          <p:spPr>
            <a:xfrm>
              <a:off x="700815" y="4569722"/>
              <a:ext cx="10928926" cy="11526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Light"/>
                <a:ea typeface="+mn-ea"/>
                <a:cs typeface="+mn-cs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45509EE7-C1E2-90B7-7337-E7EDB624A882}"/>
                </a:ext>
              </a:extLst>
            </p:cNvPr>
            <p:cNvSpPr/>
            <p:nvPr/>
          </p:nvSpPr>
          <p:spPr>
            <a:xfrm>
              <a:off x="154370" y="4450080"/>
              <a:ext cx="12021819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Light"/>
                <a:ea typeface="+mn-ea"/>
                <a:cs typeface="+mn-cs"/>
              </a:endParaRP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5A34F8A-CDC0-7C60-DBF0-CE19B7E418D9}"/>
              </a:ext>
            </a:extLst>
          </p:cNvPr>
          <p:cNvSpPr txBox="1"/>
          <p:nvPr/>
        </p:nvSpPr>
        <p:spPr>
          <a:xfrm>
            <a:off x="5639618" y="5087882"/>
            <a:ext cx="904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SME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9DD24B18-0148-F0E2-12A8-CB095117613D}"/>
              </a:ext>
            </a:extLst>
          </p:cNvPr>
          <p:cNvSpPr/>
          <p:nvPr/>
        </p:nvSpPr>
        <p:spPr>
          <a:xfrm>
            <a:off x="6436157" y="5129661"/>
            <a:ext cx="653985" cy="28577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3AFA9933-BA3E-5FB8-BD9A-8E3441B60594}"/>
              </a:ext>
            </a:extLst>
          </p:cNvPr>
          <p:cNvSpPr/>
          <p:nvPr/>
        </p:nvSpPr>
        <p:spPr>
          <a:xfrm rot="10800000">
            <a:off x="5101859" y="5129661"/>
            <a:ext cx="653985" cy="28577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E77A634-F531-99C6-33EA-B7008A743EE2}"/>
              </a:ext>
            </a:extLst>
          </p:cNvPr>
          <p:cNvSpPr txBox="1"/>
          <p:nvPr/>
        </p:nvSpPr>
        <p:spPr>
          <a:xfrm>
            <a:off x="729835" y="5140960"/>
            <a:ext cx="561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…</a:t>
            </a:r>
            <a:endParaRPr kumimoji="0" lang="it-IT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A6FB9C6-F7B5-2F57-0E08-1BCC3CB3EDDB}"/>
              </a:ext>
            </a:extLst>
          </p:cNvPr>
          <p:cNvSpPr txBox="1"/>
          <p:nvPr/>
        </p:nvSpPr>
        <p:spPr>
          <a:xfrm>
            <a:off x="10900803" y="5140960"/>
            <a:ext cx="561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…</a:t>
            </a:r>
            <a:endParaRPr kumimoji="0" lang="it-IT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984965B-7D5F-E0E2-28D0-52BFEA734E4A}"/>
              </a:ext>
            </a:extLst>
          </p:cNvPr>
          <p:cNvSpPr txBox="1"/>
          <p:nvPr/>
        </p:nvSpPr>
        <p:spPr>
          <a:xfrm>
            <a:off x="1207899" y="5140960"/>
            <a:ext cx="1279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Data Governance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CA61A2E-9775-E03C-F908-405B1AC163CD}"/>
              </a:ext>
            </a:extLst>
          </p:cNvPr>
          <p:cNvSpPr txBox="1"/>
          <p:nvPr/>
        </p:nvSpPr>
        <p:spPr>
          <a:xfrm>
            <a:off x="2608549" y="5140960"/>
            <a:ext cx="1547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Change Management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82F5548-3585-FBFD-152A-928F1243D22B}"/>
              </a:ext>
            </a:extLst>
          </p:cNvPr>
          <p:cNvSpPr txBox="1"/>
          <p:nvPr/>
        </p:nvSpPr>
        <p:spPr>
          <a:xfrm>
            <a:off x="4024708" y="5140960"/>
            <a:ext cx="1057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VA/PT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47A45DC-3E8D-3AE5-1F44-4DB7E714A71D}"/>
              </a:ext>
            </a:extLst>
          </p:cNvPr>
          <p:cNvSpPr txBox="1"/>
          <p:nvPr/>
        </p:nvSpPr>
        <p:spPr>
          <a:xfrm>
            <a:off x="7237910" y="5140960"/>
            <a:ext cx="1057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Sanità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572EF9A-F8AB-C50D-09A5-4AA7463AFE73}"/>
              </a:ext>
            </a:extLst>
          </p:cNvPr>
          <p:cNvSpPr txBox="1"/>
          <p:nvPr/>
        </p:nvSpPr>
        <p:spPr>
          <a:xfrm>
            <a:off x="8152675" y="5140960"/>
            <a:ext cx="1057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Banking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126AB40-F7D8-3213-A077-FB933ECCC66A}"/>
              </a:ext>
            </a:extLst>
          </p:cNvPr>
          <p:cNvSpPr txBox="1"/>
          <p:nvPr/>
        </p:nvSpPr>
        <p:spPr>
          <a:xfrm>
            <a:off x="9067440" y="5140960"/>
            <a:ext cx="1057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GDO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AA8176D-9947-5CEB-94B3-59EB663BDA3B}"/>
              </a:ext>
            </a:extLst>
          </p:cNvPr>
          <p:cNvSpPr txBox="1"/>
          <p:nvPr/>
        </p:nvSpPr>
        <p:spPr>
          <a:xfrm>
            <a:off x="9982206" y="5140960"/>
            <a:ext cx="1057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Fashion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0388801C-0549-3A21-2A74-D4D489865311}"/>
              </a:ext>
            </a:extLst>
          </p:cNvPr>
          <p:cNvCxnSpPr>
            <a:cxnSpLocks/>
          </p:cNvCxnSpPr>
          <p:nvPr/>
        </p:nvCxnSpPr>
        <p:spPr>
          <a:xfrm>
            <a:off x="1178560" y="4753100"/>
            <a:ext cx="37501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64131D1-4001-2602-7E98-468712FAC68D}"/>
              </a:ext>
            </a:extLst>
          </p:cNvPr>
          <p:cNvSpPr txBox="1"/>
          <p:nvPr/>
        </p:nvSpPr>
        <p:spPr>
          <a:xfrm>
            <a:off x="2269448" y="4564642"/>
            <a:ext cx="156837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Dominio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F195630-F489-1475-9553-27851BB21278}"/>
              </a:ext>
            </a:extLst>
          </p:cNvPr>
          <p:cNvCxnSpPr>
            <a:cxnSpLocks/>
          </p:cNvCxnSpPr>
          <p:nvPr/>
        </p:nvCxnSpPr>
        <p:spPr>
          <a:xfrm>
            <a:off x="7283531" y="4753100"/>
            <a:ext cx="37501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A6D6E37-F783-3F4C-1AFA-12990694D034}"/>
              </a:ext>
            </a:extLst>
          </p:cNvPr>
          <p:cNvSpPr txBox="1"/>
          <p:nvPr/>
        </p:nvSpPr>
        <p:spPr>
          <a:xfrm>
            <a:off x="8524907" y="4564642"/>
            <a:ext cx="12673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Settore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F72B851-1A8B-2319-DFFB-1C9819B76A73}"/>
              </a:ext>
            </a:extLst>
          </p:cNvPr>
          <p:cNvSpPr/>
          <p:nvPr/>
        </p:nvSpPr>
        <p:spPr>
          <a:xfrm>
            <a:off x="9154733" y="3403543"/>
            <a:ext cx="2701132" cy="208280"/>
          </a:xfrm>
          <a:prstGeom prst="rect">
            <a:avLst/>
          </a:prstGeom>
          <a:solidFill>
            <a:srgbClr val="6338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5416BC-297E-5586-5930-A5253B638424}"/>
              </a:ext>
            </a:extLst>
          </p:cNvPr>
          <p:cNvSpPr txBox="1"/>
          <p:nvPr/>
        </p:nvSpPr>
        <p:spPr>
          <a:xfrm>
            <a:off x="9154733" y="2959776"/>
            <a:ext cx="2669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Dati e Artificial Intelligence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41C0C30-789C-521E-69E4-2618A40525DD}"/>
              </a:ext>
            </a:extLst>
          </p:cNvPr>
          <p:cNvSpPr txBox="1"/>
          <p:nvPr/>
        </p:nvSpPr>
        <p:spPr>
          <a:xfrm>
            <a:off x="9154733" y="3682689"/>
            <a:ext cx="2669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+15 Esperti di AI, machine learning, data science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60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29490-8EAF-073F-7BEE-286EBB2AD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7D6C9-C5C0-9E99-949E-5F68E72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6634858" cy="365052"/>
          </a:xfrm>
        </p:spPr>
        <p:txBody>
          <a:bodyPr/>
          <a:lstStyle/>
          <a:p>
            <a:r>
              <a:rPr lang="it-IT" sz="1800"/>
              <a:t>In sintesi, perché scegliere noi</a:t>
            </a:r>
            <a:br>
              <a:rPr lang="it-IT"/>
            </a:br>
            <a:r>
              <a:rPr lang="it-IT"/>
              <a:t>La nostra soluzione tech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1C223FF-610C-4B08-D87F-67E06C5C9457}"/>
              </a:ext>
            </a:extLst>
          </p:cNvPr>
          <p:cNvCxnSpPr>
            <a:cxnSpLocks/>
          </p:cNvCxnSpPr>
          <p:nvPr/>
        </p:nvCxnSpPr>
        <p:spPr>
          <a:xfrm>
            <a:off x="3535680" y="2037080"/>
            <a:ext cx="0" cy="4820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9909C198-DAF9-940B-70F0-14967AD8785D}"/>
              </a:ext>
            </a:extLst>
          </p:cNvPr>
          <p:cNvGrpSpPr/>
          <p:nvPr/>
        </p:nvGrpSpPr>
        <p:grpSpPr>
          <a:xfrm>
            <a:off x="364016" y="2943224"/>
            <a:ext cx="2886067" cy="1842135"/>
            <a:chOff x="7100367" y="3060104"/>
            <a:chExt cx="4053465" cy="2587268"/>
          </a:xfrm>
        </p:grpSpPr>
        <p:pic>
          <p:nvPicPr>
            <p:cNvPr id="19" name="Picture 4" descr="Computer Images Free Download On Freepik | epicrally.co.uk">
              <a:extLst>
                <a:ext uri="{FF2B5EF4-FFF2-40B4-BE49-F238E27FC236}">
                  <a16:creationId xmlns:a16="http://schemas.microsoft.com/office/drawing/2014/main" id="{B53EE9FC-5129-914E-0ECD-9B3E72957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367" y="3429000"/>
              <a:ext cx="4053465" cy="221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magine 19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E56453CB-E506-2FFC-16C9-6122B9C3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739" y="3060104"/>
              <a:ext cx="1845357" cy="303020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771960D-EE7A-4D45-A16E-97157AFDA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429" t="19767" r="13569" b="5629"/>
            <a:stretch/>
          </p:blipFill>
          <p:spPr>
            <a:xfrm>
              <a:off x="7836778" y="3611880"/>
              <a:ext cx="2621280" cy="1666596"/>
            </a:xfrm>
            <a:prstGeom prst="rect">
              <a:avLst/>
            </a:prstGeom>
          </p:spPr>
        </p:pic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EFE750C9-4423-5EF0-1A2F-4A20205728B0}"/>
              </a:ext>
            </a:extLst>
          </p:cNvPr>
          <p:cNvSpPr txBox="1">
            <a:spLocks/>
          </p:cNvSpPr>
          <p:nvPr/>
        </p:nvSpPr>
        <p:spPr>
          <a:xfrm>
            <a:off x="3916680" y="2227580"/>
            <a:ext cx="7760760" cy="3703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>
                <a:latin typeface="Titillium Web" panose="00000500000000000000" pitchFamily="2" charset="0"/>
              </a:rPr>
              <a:t>La piattaforma </a:t>
            </a:r>
            <a:r>
              <a:rPr lang="it-IT" b="1">
                <a:latin typeface="Titillium Web" panose="00000500000000000000" pitchFamily="2" charset="0"/>
              </a:rPr>
              <a:t>Advisory360</a:t>
            </a:r>
            <a:r>
              <a:rPr lang="it-IT">
                <a:latin typeface="Titillium Web" panose="00000500000000000000" pitchFamily="2" charset="0"/>
              </a:rPr>
              <a:t> incorpora la conoscenza e l’esperienza di Partners4Innovation in materia di compliance e risk management. Consente di: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>
                <a:latin typeface="Titillium Web" panose="00000500000000000000" pitchFamily="2" charset="0"/>
              </a:rPr>
              <a:t>visionare e condividere all’interno dell’organizzazioni </a:t>
            </a:r>
            <a:r>
              <a:rPr lang="it-IT" b="1">
                <a:latin typeface="Titillium Web" panose="00000500000000000000" pitchFamily="2" charset="0"/>
              </a:rPr>
              <a:t>contenuti informativi </a:t>
            </a:r>
            <a:r>
              <a:rPr lang="it-IT">
                <a:latin typeface="Titillium Web" panose="00000500000000000000" pitchFamily="2" charset="0"/>
              </a:rPr>
              <a:t>e </a:t>
            </a:r>
            <a:r>
              <a:rPr lang="it-IT" b="1">
                <a:latin typeface="Titillium Web" panose="00000500000000000000" pitchFamily="2" charset="0"/>
              </a:rPr>
              <a:t>approfondimenti </a:t>
            </a:r>
            <a:r>
              <a:rPr lang="it-IT">
                <a:latin typeface="Titillium Web" panose="00000500000000000000" pitchFamily="2" charset="0"/>
              </a:rPr>
              <a:t>per restare sempre aggiornati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>
                <a:latin typeface="Titillium Web" panose="00000500000000000000" pitchFamily="2" charset="0"/>
              </a:rPr>
              <a:t>erogare </a:t>
            </a:r>
            <a:r>
              <a:rPr lang="it-IT" b="1">
                <a:latin typeface="Titillium Web" panose="00000500000000000000" pitchFamily="2" charset="0"/>
              </a:rPr>
              <a:t>questionari strutturati</a:t>
            </a:r>
            <a:r>
              <a:rPr lang="it-IT">
                <a:latin typeface="Titillium Web" panose="00000500000000000000" pitchFamily="2" charset="0"/>
              </a:rPr>
              <a:t>, facilmente fruibili, per la raccolta di informazioni (flussi informativi) e la verifica del livello di esposizione al rischio e della conformità dell’organizzazione e/o dei propri fornitori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>
                <a:latin typeface="Titillium Web" panose="00000500000000000000" pitchFamily="2" charset="0"/>
              </a:rPr>
              <a:t>accedere e condividere </a:t>
            </a:r>
            <a:r>
              <a:rPr lang="it-IT" b="1">
                <a:latin typeface="Titillium Web" panose="00000500000000000000" pitchFamily="2" charset="0"/>
              </a:rPr>
              <a:t>disposizioni interne</a:t>
            </a:r>
            <a:r>
              <a:rPr lang="it-IT">
                <a:latin typeface="Titillium Web" panose="00000500000000000000" pitchFamily="2" charset="0"/>
              </a:rPr>
              <a:t>  (policy, procedure, …) e/o </a:t>
            </a:r>
            <a:r>
              <a:rPr lang="it-IT" b="1">
                <a:latin typeface="Titillium Web" panose="00000500000000000000" pitchFamily="2" charset="0"/>
              </a:rPr>
              <a:t>modelli </a:t>
            </a:r>
            <a:r>
              <a:rPr lang="it-IT">
                <a:latin typeface="Titillium Web" panose="00000500000000000000" pitchFamily="2" charset="0"/>
              </a:rPr>
              <a:t>(es. informative, lettere di designazione) che l’organizzazione intende adottare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>
                <a:latin typeface="Titillium Web" panose="00000500000000000000" pitchFamily="2" charset="0"/>
              </a:rPr>
              <a:t>dare la possibilità di generare in modo semplificato </a:t>
            </a:r>
            <a:r>
              <a:rPr lang="it-IT" b="1">
                <a:latin typeface="Titillium Web" panose="00000500000000000000" pitchFamily="2" charset="0"/>
              </a:rPr>
              <a:t>molteplici tipologie di documenti </a:t>
            </a:r>
            <a:r>
              <a:rPr lang="it-IT">
                <a:latin typeface="Titillium Web" panose="00000500000000000000" pitchFamily="2" charset="0"/>
              </a:rPr>
              <a:t>e personalizzarli con i dati aziendali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>
                <a:latin typeface="Titillium Web" panose="00000500000000000000" pitchFamily="2" charset="0"/>
              </a:rPr>
              <a:t>erogare singole </a:t>
            </a:r>
            <a:r>
              <a:rPr lang="it-IT" b="1" err="1">
                <a:latin typeface="Titillium Web" panose="00000500000000000000" pitchFamily="2" charset="0"/>
              </a:rPr>
              <a:t>videopillole</a:t>
            </a:r>
            <a:r>
              <a:rPr lang="it-IT" b="1">
                <a:latin typeface="Titillium Web" panose="00000500000000000000" pitchFamily="2" charset="0"/>
              </a:rPr>
              <a:t> e/o </a:t>
            </a:r>
            <a:r>
              <a:rPr lang="it-IT" b="1" err="1">
                <a:latin typeface="Titillium Web" panose="00000500000000000000" pitchFamily="2" charset="0"/>
              </a:rPr>
              <a:t>videopercorsi</a:t>
            </a:r>
            <a:r>
              <a:rPr lang="it-IT" b="1">
                <a:latin typeface="Titillium Web" panose="00000500000000000000" pitchFamily="2" charset="0"/>
              </a:rPr>
              <a:t> </a:t>
            </a:r>
            <a:r>
              <a:rPr lang="it-IT">
                <a:latin typeface="Titillium Web" panose="00000500000000000000" pitchFamily="2" charset="0"/>
              </a:rPr>
              <a:t>di sensibilizzazione e formazione, verificando il livello di apprendimento del personale </a:t>
            </a:r>
          </a:p>
        </p:txBody>
      </p:sp>
    </p:spTree>
    <p:extLst>
      <p:ext uri="{BB962C8B-B14F-4D97-AF65-F5344CB8AC3E}">
        <p14:creationId xmlns:p14="http://schemas.microsoft.com/office/powerpoint/2010/main" val="278998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E88F5-B0DE-567D-DB99-3D5BC3AC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18E93-24D4-CD2F-C7EB-120884A5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5" y="1188527"/>
            <a:ext cx="10394099" cy="365052"/>
          </a:xfrm>
        </p:spPr>
        <p:txBody>
          <a:bodyPr/>
          <a:lstStyle/>
          <a:p>
            <a:r>
              <a:rPr lang="it-IT" sz="1800"/>
              <a:t>In sintesi, perché scegliere noi</a:t>
            </a:r>
            <a:br>
              <a:rPr lang="it-IT" sz="2000"/>
            </a:br>
            <a:r>
              <a:rPr lang="it-IT"/>
              <a:t>La nostra soluzione tech: il </a:t>
            </a:r>
            <a:r>
              <a:rPr lang="en-US"/>
              <a:t>Modulo AI Governance (WIP) </a:t>
            </a:r>
            <a:endParaRPr lang="it-IT" b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10A7D2-CF3E-5A79-8C14-0E1DC4DD5547}"/>
              </a:ext>
            </a:extLst>
          </p:cNvPr>
          <p:cNvSpPr txBox="1"/>
          <p:nvPr/>
        </p:nvSpPr>
        <p:spPr>
          <a:xfrm>
            <a:off x="160021" y="3548806"/>
            <a:ext cx="29641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Una soluzione per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garantire il governo efficace delle soluzioni di AI </a:t>
            </a:r>
            <a:r>
              <a:rPr kumimoji="0" lang="it-IT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adottate, sviluppate, distribuite e/o fornite dall’organizzazione</a:t>
            </a:r>
            <a:endParaRPr lang="it-IT" sz="1600">
              <a:solidFill>
                <a:prstClr val="black">
                  <a:lumMod val="50000"/>
                </a:prst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Freccia a gallone 6">
            <a:extLst>
              <a:ext uri="{FF2B5EF4-FFF2-40B4-BE49-F238E27FC236}">
                <a16:creationId xmlns:a16="http://schemas.microsoft.com/office/drawing/2014/main" id="{540294EE-3DDC-225A-BD9E-73A1C32988EB}"/>
              </a:ext>
            </a:extLst>
          </p:cNvPr>
          <p:cNvSpPr/>
          <p:nvPr/>
        </p:nvSpPr>
        <p:spPr>
          <a:xfrm>
            <a:off x="3192363" y="2316480"/>
            <a:ext cx="579955" cy="3825241"/>
          </a:xfrm>
          <a:prstGeom prst="chevron">
            <a:avLst>
              <a:gd name="adj" fmla="val 58061"/>
            </a:avLst>
          </a:prstGeom>
          <a:solidFill>
            <a:srgbClr val="EA335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ExtraLight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C1F2E48-2F79-AC63-54C6-D8302FBF5065}"/>
              </a:ext>
            </a:extLst>
          </p:cNvPr>
          <p:cNvSpPr/>
          <p:nvPr/>
        </p:nvSpPr>
        <p:spPr bwMode="auto">
          <a:xfrm>
            <a:off x="3840480" y="2316480"/>
            <a:ext cx="7836960" cy="3825240"/>
          </a:xfrm>
          <a:prstGeom prst="roundRect">
            <a:avLst>
              <a:gd name="adj" fmla="val 602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1800"/>
              </a:spcBef>
              <a:defRPr/>
            </a:pP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La soluzione consente di:</a:t>
            </a:r>
          </a:p>
          <a:p>
            <a:pPr marL="285750" indent="-285750" defTabSz="91437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censire e aggiornare l’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inventario di sistemi e modelli 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di intelligenza artificiale utilizzati dall’organizzazione​</a:t>
            </a:r>
          </a:p>
          <a:p>
            <a:pPr marL="285750" indent="-285750" defTabSz="91437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classificare le soluzioni di AI in base al 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livello di rischio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della soluzione (secondo quanto previsto dal Regolamento europeo sull’AI e/o da policy interne) e del 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ruolo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ricoperto dalla Società e individuazione dei relativi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adempimenti</a:t>
            </a:r>
          </a:p>
          <a:p>
            <a:pPr marL="285750" indent="-285750" defTabSz="91437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eseguire 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valutazioni di impatto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, tramite questionari strutturati e flussi guidati, per identificare e mitigare i potenziali rischi etici, legali, di </a:t>
            </a:r>
            <a:r>
              <a:rPr lang="it-IT" sz="1600" err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bias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e di sicurezza​</a:t>
            </a:r>
          </a:p>
          <a:p>
            <a:pPr marL="285750" indent="-285750" defTabSz="91437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generare, tracciare e raccogliere la 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documentazione tecnica e organizzativa 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associata a ciascun sistema AI (es. data </a:t>
            </a:r>
            <a:r>
              <a:rPr lang="it-IT" sz="1600" err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sheet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, model card)​</a:t>
            </a:r>
          </a:p>
          <a:p>
            <a:pPr marL="285750" indent="-285750" defTabSz="91437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gestire gli </a:t>
            </a:r>
            <a:r>
              <a:rPr lang="it-IT" sz="1600" b="1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incidenti, malfunzionamenti o anomalie </a:t>
            </a:r>
            <a:r>
              <a:rPr lang="it-IT" sz="1600">
                <a:solidFill>
                  <a:prstClr val="black">
                    <a:lumMod val="50000"/>
                  </a:prst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di soluzioni di AI, inclusa la segnalazione di casi di uso improprio o impatti non previsti​</a:t>
            </a:r>
          </a:p>
        </p:txBody>
      </p:sp>
    </p:spTree>
    <p:extLst>
      <p:ext uri="{BB962C8B-B14F-4D97-AF65-F5344CB8AC3E}">
        <p14:creationId xmlns:p14="http://schemas.microsoft.com/office/powerpoint/2010/main" val="231745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4EB32-CB8E-E908-C6C8-EECA618D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6D5F1-8750-EE25-2A67-5DB07A35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5" y="1188527"/>
            <a:ext cx="10394099" cy="365052"/>
          </a:xfrm>
        </p:spPr>
        <p:txBody>
          <a:bodyPr/>
          <a:lstStyle/>
          <a:p>
            <a:r>
              <a:rPr lang="it-IT" sz="1800"/>
              <a:t>In sintesi, perché scegliere noi</a:t>
            </a:r>
            <a:br>
              <a:rPr lang="it-IT" sz="2000"/>
            </a:br>
            <a:r>
              <a:rPr lang="it-IT"/>
              <a:t>Alcuni nostri Clienti</a:t>
            </a:r>
            <a:endParaRPr lang="it-IT" b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B0C3AE-6517-08FE-9156-29A981931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00" y="2310979"/>
            <a:ext cx="2640808" cy="62067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DA0120-CB31-12BE-9982-AB51AE9CA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081" y="3547974"/>
            <a:ext cx="1877850" cy="899092"/>
          </a:xfrm>
          <a:prstGeom prst="rect">
            <a:avLst/>
          </a:prstGeom>
        </p:spPr>
      </p:pic>
      <p:pic>
        <p:nvPicPr>
          <p:cNvPr id="5" name="Picture 2" descr="Bulgari logo and symbol, meaning, history, PNG">
            <a:extLst>
              <a:ext uri="{FF2B5EF4-FFF2-40B4-BE49-F238E27FC236}">
                <a16:creationId xmlns:a16="http://schemas.microsoft.com/office/drawing/2014/main" id="{2615F899-F596-15D8-CDA0-8C63964BF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9" b="38915"/>
          <a:stretch/>
        </p:blipFill>
        <p:spPr bwMode="auto">
          <a:xfrm>
            <a:off x="756174" y="3818732"/>
            <a:ext cx="2288145" cy="3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C3A908-064E-121F-02A0-D874F4B6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9" b="44490"/>
          <a:stretch/>
        </p:blipFill>
        <p:spPr bwMode="auto">
          <a:xfrm>
            <a:off x="6317202" y="2310445"/>
            <a:ext cx="2256697" cy="6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741107-59BD-7F0A-E58B-9E07F4F02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008" y="3554530"/>
            <a:ext cx="2388503" cy="852114"/>
          </a:xfrm>
          <a:prstGeom prst="rect">
            <a:avLst/>
          </a:prstGeom>
        </p:spPr>
      </p:pic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D705660B-BF70-98E9-35E5-AC801B67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4" y="2310077"/>
            <a:ext cx="1672066" cy="6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era Nuova Impronta Zero Lavoro Luce Monoraria - FULLO">
            <a:extLst>
              <a:ext uri="{FF2B5EF4-FFF2-40B4-BE49-F238E27FC236}">
                <a16:creationId xmlns:a16="http://schemas.microsoft.com/office/drawing/2014/main" id="{F34E9D23-330B-B789-0EF4-13989D7F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92" y="2238027"/>
            <a:ext cx="2002496" cy="7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XELITE S.P.A. | TFWA">
            <a:extLst>
              <a:ext uri="{FF2B5EF4-FFF2-40B4-BE49-F238E27FC236}">
                <a16:creationId xmlns:a16="http://schemas.microsoft.com/office/drawing/2014/main" id="{DD5E665B-AFB1-8D80-9CB8-FF1A9F5B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4" b="21316"/>
          <a:stretch>
            <a:fillRect/>
          </a:stretch>
        </p:blipFill>
        <p:spPr bwMode="auto">
          <a:xfrm>
            <a:off x="3756851" y="3571464"/>
            <a:ext cx="1571625" cy="8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5A75F609-C492-FFA9-6AC3-12555DD6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0" y="4959724"/>
            <a:ext cx="1992787" cy="8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orini - DGS">
            <a:extLst>
              <a:ext uri="{FF2B5EF4-FFF2-40B4-BE49-F238E27FC236}">
                <a16:creationId xmlns:a16="http://schemas.microsoft.com/office/drawing/2014/main" id="{E330F4D2-D3E9-AC0D-6B69-EF7C090AA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9" b="35189"/>
          <a:stretch>
            <a:fillRect/>
          </a:stretch>
        </p:blipFill>
        <p:spPr bwMode="auto">
          <a:xfrm>
            <a:off x="3416817" y="5072650"/>
            <a:ext cx="2019114" cy="7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A07250-74C1-49F7-DFBA-7032BF4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97" y="5038784"/>
            <a:ext cx="2564807" cy="7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FA14A3-B5EB-272F-1A76-26FC6917826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9FBFC"/>
              </a:clrFrom>
              <a:clrTo>
                <a:srgbClr val="F9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7410" y="4876801"/>
            <a:ext cx="2506163" cy="10973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4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7C1427E0-4645-46DB-CF3C-80BE444B1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5100">
                <a:effectLst/>
              </a:rPr>
              <a:t>Perché nasce il nostro servizio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EB1A11-0B99-8564-E7A3-5A84657EA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38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C9340-DB0E-AA8F-3C1F-C40725E3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ACA0B022-6F3D-0C8B-B8C0-57D20C8C9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5100">
                <a:effectLst/>
              </a:rPr>
              <a:t>Quali sono le componenti del servizio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90B5EB-07FE-F9F5-DC99-912E9FD0B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38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DFDCD-B3D9-E143-8386-26B702E5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Assessment delle soluzioni AI</a:t>
            </a:r>
            <a:br>
              <a:rPr lang="it-IT"/>
            </a:br>
            <a:endParaRPr lang="it-IT" sz="1800"/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CF040A6E-4035-9D39-C755-EE23AD7B7AFD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7012830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Predisposizione di un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inventario ed una classificazione completa delle soluzioni di AI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dell’Organizzazione, verificando la conformità ai requisiti dell’AI Act e della normativa in materia di protezione dei dati personali, se applicabile. L’attività comprende: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tramite la Piattaforma Advisory360,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erogazione di un questionario per la mappatura e la valutazione delle soluzioni di AI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esistenti in azienda, che permette di verificare: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applicabilità dell’AI Act alla soluzione in analisi;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tipo di soluzione;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ruolo ricoperto dall’organizzazione, con conseguente individuazione delle responsabilità annesse;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livello di rischio della soluzione ai sensi dell’AI Act e identificazione di eventuali sistemi vietati, sistemi ad alto rischio e sistemi a rischio limitato, nonché degli eventuali modelli a rischio sistemico.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raccolta e analisi delle risposte fornite e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redazione di un report riepilogativo dell’attività di analisi svolta e delle sue risultanze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(ruolo ai sensi dell’AI Act, livello di rischio, etc.). </a:t>
            </a:r>
            <a:endParaRPr kumimoji="0" lang="it-IT" sz="1400" b="0" i="0" u="none" strike="sng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 funzione della classificazione,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definizione di un piano degli interventi necessari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per l’adempimento agli obblighi normativi, per ciascuna applicazione censita.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9C352F5-5925-BA0C-644C-B44281B5831A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DAAA8EBD-AE33-B6DD-040F-64529FD9DB78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8" name="Grafico 7">
                <a:extLst>
                  <a:ext uri="{FF2B5EF4-FFF2-40B4-BE49-F238E27FC236}">
                    <a16:creationId xmlns:a16="http://schemas.microsoft.com/office/drawing/2014/main" id="{0807FD90-B2D9-7AB5-4F49-A5899CA02A2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93502007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D58639E7-DC58-7E85-6F4E-E72797DAFB47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6" name="Immagine 5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73455C22-F60D-4C82-BB59-A11924644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006CAA6-AD97-AD33-EAE6-A0DA1B00F767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45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9D40C-0CC3-37D9-D065-0FE30D0DF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25E22D44-CB5D-D2C7-7B9E-2C8ABA56076A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7012830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Attività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monitoraggio continuo delle evoluzioni normative e regolamentari in ambito AI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, con l’obiettivo di consentire un aggiornamento costante dell’organizzazione sulle novità del quadro normativo in materia di intelligenza artificiale. L’attività comprende: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briefing normativo e valutazione dell’applicabilità e dell’impatto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della normativa sull’azienda dal punto di vista dell’organizzazione, delle persone, dei processi, della tecnologia e della documentazione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identificazione e classificazione dei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principali adempimenti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 capo all’organizzazione, con relative tempistiche e rischi sanzionatori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identificazione delle principali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relazioni e sovrapposizioni con altre normative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(es. GDPR)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conduzione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approfondimenti mirati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e, se necessario, invio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richieste di chiarimento all'Autorità competente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coinvolgimento del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top management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per evidenziare la necessità e l'urgenza di conformarsi alle normative applicabili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3466894E-720D-0504-3FFF-C227C435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Monitoraggio normativo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9F9F8D6-0AC7-7C44-0080-C433644E33D3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2AEC78CE-B803-F0BD-B386-A20608BA5981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E1CF3459-153A-10DD-50DC-F0096A4A689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71596529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608300B8-1523-C82E-745D-950F2CA88D76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21E5A8E3-A5EF-6793-A213-23403858C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C7B4D34-04D2-0AB0-24D5-F7FD73A709E5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05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9D94-EE2D-244A-7A09-F3769520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9C9C60F1-7FEA-F058-5A71-4C129041323A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7066672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Attività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indirizzo dell’organizzazione e delle funzioni interne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nella corretta interpretazione della normativa in ambito AI (e conseguenti implicazioni data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protection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se necessario) e nella gestione di specifici adempimenti, ad esempio: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supporto nell’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analisi e valutazione dell’applicabilità della normativa in materia di AI e livello di impatto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su una specifica soluzione acquistata, sviluppata, utilizzata dall’organizzazione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supporto nella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valutazione della necessità di procedere ad adempimenti specifici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(ad es. esecuzione FRIA, redazione documentazione tecnica, adozione misure di sorveglianza umana)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analisi di alto livello della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documentazione in materia AI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predisposta dall’organizzazione (es. policy, procedure o linee guida, analisi dei rischi)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messa a disposizione di un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canale di supporto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per indirizzare eventuali richieste specifiche o generiche circa l’utilizzo o lo sviluppo di soluzioni di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539F1C75-F4B7-6131-A1FA-94D9E27D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Attività di indirizzo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6054EF1-C1E9-5034-56B3-1C5308EF49DF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1B31AA8-677A-8DFC-F0D2-D1D842ACC4EA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9EA868E3-F5AD-BFD4-6801-3C913BCF997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56518712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FF4AD72A-BBCB-BEDB-84D7-C2ECC6224372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891E3B95-5AB2-1E66-D907-1B3ECB52C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49D7677-4E35-35BD-306A-3FD4A026F3F4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4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29FB023C-6BFC-F80D-CE2D-68C718EE0846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7089152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Attività finalizzate ad assicurare la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comprensione delle nozioni essenziali e degli aspetti pratici legati al mondo dell’AI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, delle sue applicazioni, dei potenziali rischi e delle normative vigenti, dotando le persone delle competenze necessarie e sufficienti per operare: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ricognizione dei fabbisogni formativi in base a ruolo e profilo e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definizione di un piano di sensibilizzazione e formazione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erogazione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2 sessioni annuali di formazione </a:t>
            </a:r>
            <a:r>
              <a:rPr kumimoji="0" lang="it-IT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ad hoc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, che possono essere dedicate ad esempio a manager, ufficio legale, compliance, procurement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erogazione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sessioni e/o </a:t>
            </a:r>
            <a:r>
              <a:rPr kumimoji="0" lang="it-IT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videopillole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on demand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di alfabetizzazione e sensibilizzazione sull’utilizzo e la gestione dell’AI per il coinvolgimento di tutta la popolazione aziendale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tramite la Piattaforma Advisory360, condivisione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comunicazioni, flash news, articoli e approfondimenti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derivanti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dal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Network di Digital360 in merito a tematiche rilevanti in materia AI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egnalazione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eventi di interesse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tenuti dai nostri esperti direttamente o all’interno di eventi organizzati da soggetti terzi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A9456E41-63EC-C2EF-692E-913159D8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6890224" cy="274513"/>
          </a:xfrm>
        </p:spPr>
        <p:txBody>
          <a:bodyPr/>
          <a:lstStyle/>
          <a:p>
            <a:r>
              <a:rPr lang="it-IT"/>
              <a:t>Alfabetizzazione e formazione continua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4AEC798-7582-FC16-F2A8-2BFC74DA57F6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4934EF92-E838-A00C-D0D8-3548B0C119A2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17273A82-83C7-37EC-C846-8846B6AE9D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0462494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603A1BEC-192C-929E-2956-F610C85B9BA3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9CAEE998-91C5-F1DF-A47B-5630AB1B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8032387-8DA8-D4CF-18DD-EC60F9E88F46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7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A4443-11C8-CED8-C16E-589BCAA15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91EF3491-0A2B-F4C6-D63D-E1A3D428A405}"/>
              </a:ext>
            </a:extLst>
          </p:cNvPr>
          <p:cNvSpPr txBox="1">
            <a:spLocks/>
          </p:cNvSpPr>
          <p:nvPr/>
        </p:nvSpPr>
        <p:spPr>
          <a:xfrm>
            <a:off x="364016" y="2108991"/>
            <a:ext cx="6807346" cy="31694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Attività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della conformità delle nuove soluzioni di AI introdotte in azienda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 anche attraverso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questionari disponibili sulla piattaforma Advisory360, che possono comprendere ad esempio: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circa la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corretta classificazione della soluzione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 in particolare rispetto al ruolo ricoperto dall’azienda ed al livello di rischio della soluzione di AI ai sensi della normativa;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circa l’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adeguatezza delle misure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volte ad assicurare la trasparenza (sia sotto il profilo AI sia Data Protection) adottate rispetto alla soluzione;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del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rispetto dei principi volti a garantire un’AI affidabile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 ad esempio del principio di sorveglianza umana;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del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rispetto dei principi in materia di protezione dei dati personali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 con riferimento ad eventuali trattamenti basati su sistemi automatizzati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circa la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corretta definizione dei ruoli e delle responsabilità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verso le terze parti o di specifici accordi contrattuali con terze parti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374004C8-7C78-879F-620C-CF30D940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Verifica della conformità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B22265F-5665-6104-1B41-4D26BC56BD0C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94CCF578-31C4-843C-5A43-F2C7E202FFDE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FD698621-E571-37E8-2467-F3D23A13AD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49284710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A524109C-F988-D92B-8E16-2CF49F38FD3A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A65DCC24-4F85-0E57-8597-459832336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9B4FDA0-D359-2770-6F6C-8E85B0311BE4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90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33F1-CED9-0CD2-9EB6-3FEC8146E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859BE6C7-9021-92F6-342B-0DB95970E5F0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6929919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Disegno, formalizzazione e/o revisione del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Modello di Governance dell’AI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strutturato come segue:</a:t>
            </a:r>
            <a:endParaRPr kumimoji="0" lang="it-IT" sz="1400" b="0" i="0" u="none" strike="sng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Modello Organizzativo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che definisce le scelte di natura organizzativa volte a garantire la conformità all’AI Act, con focus su Unità Organizzative, Posizioni, Ruoli e meccanismi organizzativi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Modello Operativo AI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che definisce: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 nuovi processi, tenendo conto delle responsabilità attribuite nell’ambito del Modello Organizzativo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le nuove disposizioni interne quali policy, procedure, linee guida, istruzioni e documenti per regolamentare l’Intelligenza Artificiale all’interno dell’azienda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la tassonomia dei contratti attivi di prodotti e servizi AI in coerenza con le definizioni dell’AI Act e un set di clausole contrattuali «standard» in ambito AI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Modello Tecnico-Informativo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 che definisce: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la mappatura delle soluzioni di AI presenti (o in fase di avvio) e classificazione secondo il livello di rischio proposto dall’AI 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il framework di misure tecniche e organizzative volte a mitigare i rischi delle soluzioni di AI, partendo dalla libreria di misure già adottate dall’organizzazione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la valutazione del livello di conformità e sicurezza </a:t>
            </a:r>
            <a:r>
              <a:rPr kumimoji="0" lang="it-IT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AS IS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delle soluzioni di AI e delle eventuali azioni di </a:t>
            </a:r>
            <a:r>
              <a:rPr kumimoji="0" lang="it-IT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remediation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in programma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AB630421-9A99-D8AC-A93B-BF309206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Modello di Governance dell’AI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F906880-2E10-24C0-5F50-A8FC2BFC9D03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DB3AF23-F076-8D29-7125-BCBCABF9E636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6770714E-3982-01AA-8704-3F9CC42C51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22187595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42E309D9-78FB-ED8B-A975-08BEA68B5DD8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DF312C9D-4411-6F01-2AAC-0D95DA7FD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50B2DF3C-EFD5-51B5-C82B-54A6CCC96E43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90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E0DD3-165F-C315-8893-60B967110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FD42451-DF92-9B36-5609-E758EA11FECD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7064200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Supporto consulenziale specialistico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nel day by day in favore dell’organizzazione: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supporto nella gestione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specifici adempimenti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, tra cui a titolo esemplificativo e non esaustivo: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definizione delle misure per la gestione e la conservazione dei log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definizione delle misure per l’applicazione dei principi etici nella fase di sviluppo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gestione degli obblighi di trasparenza con redazione della documentazione necessaria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esecuzione FRAI (ove applicabile)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analisi di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AI&amp;Privacy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by design e by default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valutazione e revisione di contratti con terze parti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redazione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pareri legali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 relazione a specifici temi o ambiti di applicazione della normativa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69C5971F-6BC3-A141-B90D-4C396F3F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Consulenza e </a:t>
            </a:r>
            <a:r>
              <a:rPr lang="it-IT" err="1"/>
              <a:t>pareristica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86954B4-AC34-D0A3-02F0-6656A367F682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F5EF2E89-F631-045A-B763-0859CFAE29AF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ABBA16DB-F196-E1D2-8A25-724BFA0B7D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19417789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B870F976-8EEA-02D3-F233-600CD14C3365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3DFE252E-F3A7-96C9-9B3C-D61EB79D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6A786C8-9B21-594C-954F-0A899EE9FADD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19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9E6E-D3EC-9617-2FD3-B0B39E38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E6BDF0BC-C6DF-39A3-01D6-844D6D0D3035}"/>
              </a:ext>
            </a:extLst>
          </p:cNvPr>
          <p:cNvSpPr txBox="1">
            <a:spLocks/>
          </p:cNvSpPr>
          <p:nvPr/>
        </p:nvSpPr>
        <p:spPr>
          <a:xfrm>
            <a:off x="364017" y="2108990"/>
            <a:ext cx="6992280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Attività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supporto in occasione di eventi particolarmente complessi e critici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per l’organizzazione che rendono opportuna la partecipazione di un team esperto che accompagni i referenti interni nella gestione tempestiva della situazione: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incidenti AI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(per i sistemi ad alto rischio) nonché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incidenti di sicurezza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violazioni di dati personali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(data breach) con riferimento alle soluzioni AI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richieste di esercizio dei diritti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degli interessati (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es. diritto alla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spiegabilità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) 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richieste o ispezioni da parte di Autorità di Controllo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(ACN, AGID, Garante Privacy)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nonché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assistenza nella gestione dei rapporti con le Autorità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di controllo e con i soggetti coinvolti a vario titolo nel ciclo di vita delle soluzioni di AI.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9675D49B-27A6-6F1D-7011-1118574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Gestione delle emergenze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45771ED-A866-2625-98A9-54DCC199876E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DAADBD4-17EC-4513-DC83-8FC3F4EFD740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63BDB77E-E665-2EB8-D472-8097A90A29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6613588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01DC9F35-33C2-120F-E667-9EFFB8FF3E4A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F55790FF-F45F-7847-827D-0EE2655BE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C1BA7C8-AD89-9EF3-C013-90ABD9B46694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52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48C8F-2C24-FB1F-A2C8-3BF1FDA4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09E1FE7-53D8-C959-186F-796650E09CEE}"/>
              </a:ext>
            </a:extLst>
          </p:cNvPr>
          <p:cNvSpPr txBox="1">
            <a:spLocks/>
          </p:cNvSpPr>
          <p:nvPr/>
        </p:nvSpPr>
        <p:spPr>
          <a:xfrm>
            <a:off x="364016" y="2108990"/>
            <a:ext cx="7062666" cy="4612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itillium Web Extra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Attività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verifica annuale dell’impianto di Compliance AI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dell’organizzazione, anche attraverso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questionari disponibili sulla piattaforma Advisory360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: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itchFamily="2" charset="77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verifica del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Modello di Governance dell’AI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, del livello di aggiornamento e della corretta individuazione e designazione dei soggetti previsti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verifica dell’esecuzione della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valutazioni di rischio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delle soluzioni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 e della corretta classificazione delle stesse;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verifica di alto livello dell’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impianto documentale in materia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AI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ad esempio Policy AI, procedure e documentazione di trasparenza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verifica del contenuto dei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registri delle richieste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degli interessati (es. diritto alla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spiegabilità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valutazione generale del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livello di esposizione al rischio e di maturità/conformità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Arial" panose="020B0604020202020204" pitchFamily="34" charset="0"/>
              </a:rPr>
              <a:t>dell’organizzazione rispetto ai requisiti previsti dalla normativa AI.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Progettazione e conduzione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simulazioni di verifiche ispettive di Autorità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(es. ACN, Garante Privacy) e di simulazioni di eventi critici quali incidenti sui sistemi AI, al fine di valutare – oltre alla conformità della documentazione e dei processi – anche il livello di preparazione del personale.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CD2837D4-C5F3-816C-B4E0-DC7133F4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5731983" cy="365052"/>
          </a:xfrm>
        </p:spPr>
        <p:txBody>
          <a:bodyPr/>
          <a:lstStyle/>
          <a:p>
            <a:r>
              <a:rPr lang="it-IT"/>
              <a:t>Gestione di audit e visite ispettive</a:t>
            </a:r>
            <a:endParaRPr lang="it-IT"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A285AC8-604E-9CBE-D29F-D324CA773D23}"/>
              </a:ext>
            </a:extLst>
          </p:cNvPr>
          <p:cNvGrpSpPr/>
          <p:nvPr/>
        </p:nvGrpSpPr>
        <p:grpSpPr>
          <a:xfrm>
            <a:off x="6264195" y="2108990"/>
            <a:ext cx="6978632" cy="4203931"/>
            <a:chOff x="11715070" y="33417"/>
            <a:chExt cx="10508152" cy="633011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B4E00EB-3398-A0F5-659F-55BE2E3212FC}"/>
                </a:ext>
              </a:extLst>
            </p:cNvPr>
            <p:cNvGrpSpPr/>
            <p:nvPr/>
          </p:nvGrpSpPr>
          <p:grpSpPr>
            <a:xfrm>
              <a:off x="11715070" y="33417"/>
              <a:ext cx="10508152" cy="6330116"/>
              <a:chOff x="273795" y="2331517"/>
              <a:chExt cx="6622903" cy="4095502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4BB6B802-0661-666E-388F-D3C5D80D482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41226281"/>
                  </p:ext>
                </p:extLst>
              </p:nvPr>
            </p:nvGraphicFramePr>
            <p:xfrm>
              <a:off x="273795" y="2331517"/>
              <a:ext cx="6622903" cy="40955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E83CBB3B-60E0-4622-4C83-9FC1A8E2C219}"/>
                  </a:ext>
                </a:extLst>
              </p:cNvPr>
              <p:cNvSpPr/>
              <p:nvPr/>
            </p:nvSpPr>
            <p:spPr>
              <a:xfrm>
                <a:off x="2608834" y="3402855"/>
                <a:ext cx="1952826" cy="1952825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>
                <a:solidFill>
                  <a:schemeClr val="bg1">
                    <a:alpha val="23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schemeClr val="bg1"/>
                  </a:solidFill>
                  <a:latin typeface="Titillium Web" pitchFamily="2" charset="77"/>
                </a:endParaRPr>
              </a:p>
            </p:txBody>
          </p:sp>
        </p:grpSp>
        <p:pic>
          <p:nvPicPr>
            <p:cNvPr id="4" name="Immagine 3" descr="Immagine che contiene Elementi grafici, Carattere, grafica, schermata&#10;&#10;Descrizione generata automaticamente">
              <a:extLst>
                <a:ext uri="{FF2B5EF4-FFF2-40B4-BE49-F238E27FC236}">
                  <a16:creationId xmlns:a16="http://schemas.microsoft.com/office/drawing/2014/main" id="{2A40C447-752F-392B-ADE6-FEEC84AD3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1241" y="3064493"/>
              <a:ext cx="1625597" cy="26796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C86D561-C578-B5E1-7B52-295A485ED50E}"/>
                </a:ext>
              </a:extLst>
            </p:cNvPr>
            <p:cNvSpPr/>
            <p:nvPr/>
          </p:nvSpPr>
          <p:spPr>
            <a:xfrm>
              <a:off x="16540929" y="2717118"/>
              <a:ext cx="107403" cy="10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Titillium Web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0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9242-EAD7-585B-B534-C0F942445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9F805-F999-73CC-47F8-E200FFCB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è cambiato il quadro normativo</a:t>
            </a:r>
          </a:p>
        </p:txBody>
      </p:sp>
      <p:sp>
        <p:nvSpPr>
          <p:cNvPr id="26" name="Sottotitolo 2">
            <a:extLst>
              <a:ext uri="{FF2B5EF4-FFF2-40B4-BE49-F238E27FC236}">
                <a16:creationId xmlns:a16="http://schemas.microsoft.com/office/drawing/2014/main" id="{2368F0AD-8702-9BF8-BEE8-5519B8851F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1744" y="1934579"/>
            <a:ext cx="6751319" cy="48244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Il Regolamento (UE) 2024/1689 (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AI ACT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) è entrato in vigore il 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1° agosto 2024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. Lo </a:t>
            </a:r>
            <a:r>
              <a:rPr lang="it-IT" sz="1600">
                <a:latin typeface="Titillium Web" panose="00000500000000000000" pitchFamily="2" charset="0"/>
              </a:rPr>
              <a:t>scopo dell’AI ACT è: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migliorare il funzionamento del mercato interno istituendo un 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quadro giuridico uniforme 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in particolare per quanto riguarda lo sviluppo, l'immissione sul mercato, la messa in servizio e l'uso di sistemi di intelligenza artificiale (</a:t>
            </a:r>
            <a:r>
              <a:rPr lang="it-IT" sz="1600" b="1">
                <a:solidFill>
                  <a:srgbClr val="EA335E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sistemi di AI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) nell'Unione, in conformità dei valori dell'Unione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promuovere la diffusione di un'intelligenza artificiale (AI) 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antropocentrica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 e 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affidabile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, garantendo nel contempo un livello elevato di protezione della salute, della sicurezza e dei diritti fondamentali sanciti dalla Carta dei diritti fondamentali dell'Unione europea (la "Carta"), compresi la 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democrazia, lo Stato di diritto e la protezione dell'ambiente, contro gli effetti nocivi dei sistemi di AI nell'Unione nonché promuovere l'innovazione</a:t>
            </a:r>
            <a:endParaRPr lang="it-IT" sz="160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6DA08FD-3104-0B91-1E49-4882C2F2F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1" y="2347153"/>
            <a:ext cx="38841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84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A3B962E-D0D5-406D-A562-75F1796E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055" y="2466940"/>
            <a:ext cx="6355889" cy="253916"/>
          </a:xfrm>
        </p:spPr>
        <p:txBody>
          <a:bodyPr/>
          <a:lstStyle/>
          <a:p>
            <a:pPr algn="ctr"/>
            <a:r>
              <a:rPr lang="it-IT" sz="2400">
                <a:effectLst/>
              </a:rPr>
              <a:t>Per maggiori informazioni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4C1F3D9C-A796-0CCE-992F-203E0EA98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056" y="2865220"/>
            <a:ext cx="6355888" cy="335180"/>
          </a:xfrm>
        </p:spPr>
        <p:txBody>
          <a:bodyPr/>
          <a:lstStyle/>
          <a:p>
            <a:r>
              <a:rPr lang="it-IT" sz="2800" b="1">
                <a:effectLst/>
                <a:latin typeface="TitilliumText25L" panose="02000000000000000000" pitchFamily="2" charset="77"/>
              </a:rPr>
              <a:t>https://www.p4i.it</a:t>
            </a:r>
            <a:r>
              <a:rPr lang="it-IT" sz="2800">
                <a:latin typeface="TitilliumText25L" panose="02000000000000000000" pitchFamily="2" charset="77"/>
              </a:rPr>
              <a:t>/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4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31346-E5FA-9877-1C44-661C43C1E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4B3D39-0FB2-8CEE-E8F5-CFEA1A68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Quali scadenze sono previste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3468092-5980-0142-B0EF-05AE5DAE281C}"/>
              </a:ext>
            </a:extLst>
          </p:cNvPr>
          <p:cNvSpPr txBox="1">
            <a:spLocks/>
          </p:cNvSpPr>
          <p:nvPr/>
        </p:nvSpPr>
        <p:spPr>
          <a:xfrm>
            <a:off x="380685" y="1934579"/>
            <a:ext cx="6492555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Il Regolamento (UE) 2024/1689 (</a:t>
            </a:r>
            <a:r>
              <a:rPr lang="it-IT" sz="1600" b="1">
                <a:latin typeface="Titillium Web" panose="00000500000000000000" pitchFamily="2" charset="0"/>
                <a:cs typeface="Arial" panose="020B0604020202020204" pitchFamily="34" charset="0"/>
              </a:rPr>
              <a:t>AI ACT</a:t>
            </a:r>
            <a:r>
              <a:rPr lang="it-IT" sz="1600">
                <a:latin typeface="Titillium Web" panose="00000500000000000000" pitchFamily="2" charset="0"/>
                <a:cs typeface="Arial" panose="020B0604020202020204" pitchFamily="34" charset="0"/>
              </a:rPr>
              <a:t>) </a:t>
            </a:r>
            <a:r>
              <a:rPr lang="it-IT" sz="1600">
                <a:latin typeface="Titillium Web" panose="00000500000000000000" pitchFamily="2" charset="0"/>
              </a:rPr>
              <a:t>si applica secondo le seguenti scadenze: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</a:rPr>
              <a:t>Entro 6 mesi (</a:t>
            </a:r>
            <a:r>
              <a:rPr lang="it-IT" sz="1600" b="1">
                <a:solidFill>
                  <a:srgbClr val="C00000"/>
                </a:solidFill>
                <a:latin typeface="Titillium Web" panose="00000500000000000000" pitchFamily="2" charset="0"/>
                <a:cs typeface="Arial"/>
              </a:rPr>
              <a:t>2 febbraio 2025) 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per ambito di applicazione; </a:t>
            </a:r>
            <a:r>
              <a:rPr lang="it-IT" sz="1600" b="1" u="sng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definizioni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; </a:t>
            </a:r>
            <a:r>
              <a:rPr lang="it-IT" sz="1600" b="1" u="sng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obbligo di alfabetizzazione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; le </a:t>
            </a:r>
            <a:r>
              <a:rPr lang="it-IT" sz="1600" b="1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pratiche di AI vietate;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Entro 12 mesi (</a:t>
            </a:r>
            <a:r>
              <a:rPr lang="it-IT" sz="1600" b="1">
                <a:solidFill>
                  <a:srgbClr val="C00000"/>
                </a:solidFill>
                <a:latin typeface="Titillium Web" panose="00000500000000000000" pitchFamily="2" charset="0"/>
                <a:cs typeface="Arial"/>
              </a:rPr>
              <a:t>2 agosto 2025</a:t>
            </a:r>
            <a:r>
              <a:rPr lang="it-IT" sz="1600">
                <a:latin typeface="Titillium Web" panose="00000500000000000000" pitchFamily="2" charset="0"/>
                <a:cs typeface="Arial"/>
              </a:rPr>
              <a:t>),</a:t>
            </a:r>
            <a:r>
              <a:rPr lang="it-IT" sz="1600" b="1">
                <a:solidFill>
                  <a:srgbClr val="C00000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per modelli di AI per finalità generali; sanzioni 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Entro 24 mesi (</a:t>
            </a:r>
            <a:r>
              <a:rPr lang="it-IT" sz="1600" b="1">
                <a:solidFill>
                  <a:srgbClr val="C00000"/>
                </a:solidFill>
                <a:latin typeface="Titillium Web" panose="00000500000000000000" pitchFamily="2" charset="0"/>
                <a:cs typeface="Arial"/>
              </a:rPr>
              <a:t>2 agosto 2026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), applicazione AI ACT, ad eccezione delle disposizioni per cui il </a:t>
            </a:r>
            <a:r>
              <a:rPr lang="it-IT" sz="1600" b="1" u="sng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termine è diverso 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come mostrato nella presente time line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Entro 36 mesi (</a:t>
            </a:r>
            <a:r>
              <a:rPr lang="it-IT" sz="1600" b="1">
                <a:solidFill>
                  <a:srgbClr val="C00000"/>
                </a:solidFill>
                <a:latin typeface="Titillium Web" panose="00000500000000000000" pitchFamily="2" charset="0"/>
                <a:cs typeface="Arial"/>
              </a:rPr>
              <a:t>2 agosto 2027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), per i </a:t>
            </a:r>
            <a:r>
              <a:rPr lang="it-IT" sz="1600" b="1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sistemi di AI ad alto rischio 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  <a:cs typeface="Arial"/>
              </a:rPr>
              <a:t>di cui all’articolo 6, paragrafo 1 dell’AI Act (sono i sistemi che fanno riferimento alla normativa di armonizzazione dell’Unione di cui all’allegato I)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it-IT" sz="1600">
              <a:solidFill>
                <a:prstClr val="black"/>
              </a:solidFill>
              <a:latin typeface="Titillium Web" panose="00000500000000000000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it-IT" sz="1600">
              <a:solidFill>
                <a:prstClr val="black"/>
              </a:solidFill>
              <a:latin typeface="Titillium Web" panose="00000500000000000000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it-IT" sz="1600">
              <a:solidFill>
                <a:prstClr val="black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it-IT" sz="1600" b="1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it-IT" sz="160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it-IT" sz="1600">
              <a:latin typeface="Titillium Web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it-IT" sz="160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04EB25E-86EC-6F9B-F797-0B023A3C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5843" y="1934579"/>
            <a:ext cx="397227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6F30F-DEC0-8B91-5348-81F9D261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ECBDA-2FF3-FCA6-4C29-42E1EEC8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16" y="1188527"/>
            <a:ext cx="7827484" cy="365052"/>
          </a:xfrm>
        </p:spPr>
        <p:txBody>
          <a:bodyPr lIns="91440" tIns="45720" rIns="91440" bIns="45720" anchor="t"/>
          <a:lstStyle/>
          <a:p>
            <a:r>
              <a:rPr lang="it-IT">
                <a:latin typeface="Titillium Web"/>
              </a:rPr>
              <a:t>Quali sono i problemi delle organizzazioni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789FE7-4961-729C-ADAF-32C581B7C1BF}"/>
              </a:ext>
            </a:extLst>
          </p:cNvPr>
          <p:cNvSpPr txBox="1"/>
          <p:nvPr/>
        </p:nvSpPr>
        <p:spPr>
          <a:xfrm>
            <a:off x="1051996" y="2120666"/>
            <a:ext cx="49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Non essere informate, in modo tempestivo, in merito alle novità normative e/o non comprenderne gli impatti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694B05-09E1-6356-10AC-5DBA5924DD58}"/>
              </a:ext>
            </a:extLst>
          </p:cNvPr>
          <p:cNvSpPr txBox="1"/>
          <p:nvPr/>
        </p:nvSpPr>
        <p:spPr>
          <a:xfrm>
            <a:off x="1051996" y="3249863"/>
            <a:ext cx="499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prstClr val="black"/>
                </a:solidFill>
                <a:latin typeface="Titillium Web" pitchFamily="2" charset="77"/>
              </a:rPr>
              <a:t>Non disporre internamente delle competenze necessarie per comprendere e applicare la normativa sull’AI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4D49FE-9F31-1535-FAA0-FA4F553123EA}"/>
              </a:ext>
            </a:extLst>
          </p:cNvPr>
          <p:cNvSpPr txBox="1"/>
          <p:nvPr/>
        </p:nvSpPr>
        <p:spPr>
          <a:xfrm>
            <a:off x="1051996" y="4398081"/>
            <a:ext cx="435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600">
                <a:solidFill>
                  <a:prstClr val="black"/>
                </a:solidFill>
                <a:latin typeface="Titillium Web" pitchFamily="2" charset="77"/>
              </a:rPr>
              <a:t>Non riuscire a 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</a:rPr>
              <a:t>definire e mettere in funzione un sistema di gestione della conformità dell'AI </a:t>
            </a:r>
            <a:endParaRPr lang="it-IT" sz="1600">
              <a:solidFill>
                <a:prstClr val="black"/>
              </a:solidFill>
              <a:latin typeface="Titillium Web" pitchFamily="2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C21F27-2344-0496-49F9-F35200231C8A}"/>
              </a:ext>
            </a:extLst>
          </p:cNvPr>
          <p:cNvSpPr txBox="1"/>
          <p:nvPr/>
        </p:nvSpPr>
        <p:spPr>
          <a:xfrm>
            <a:off x="6919068" y="2104238"/>
            <a:ext cx="499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600">
                <a:solidFill>
                  <a:prstClr val="black"/>
                </a:solidFill>
                <a:latin typeface="Titillium Web" pitchFamily="2" charset="77"/>
              </a:rPr>
              <a:t>Non assicurare la corretta raccolta, gestione e utilizzo dei dati per le fasi di </a:t>
            </a:r>
            <a:r>
              <a:rPr lang="it-IT" sz="1600">
                <a:solidFill>
                  <a:prstClr val="black"/>
                </a:solidFill>
                <a:latin typeface="Titillium Web" panose="00000500000000000000" pitchFamily="2" charset="0"/>
              </a:rPr>
              <a:t>pre-addestramento e </a:t>
            </a:r>
            <a:r>
              <a:rPr lang="it-IT" sz="1600">
                <a:solidFill>
                  <a:prstClr val="black"/>
                </a:solidFill>
                <a:latin typeface="Titillium Web" pitchFamily="2" charset="77"/>
              </a:rPr>
              <a:t>addestramento delle soluzioni di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B00C1D0-945A-5881-986F-3A954689AF54}"/>
              </a:ext>
            </a:extLst>
          </p:cNvPr>
          <p:cNvSpPr txBox="1"/>
          <p:nvPr/>
        </p:nvSpPr>
        <p:spPr>
          <a:xfrm>
            <a:off x="6919068" y="5580699"/>
            <a:ext cx="46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Sostenere costi elevati per garantire la conformità delle soluzioni di AI, rallentando l’innovazione e la competitività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354ABD7-5CA3-C4A6-CC0C-0E85D26E966E}"/>
              </a:ext>
            </a:extLst>
          </p:cNvPr>
          <p:cNvSpPr txBox="1"/>
          <p:nvPr/>
        </p:nvSpPr>
        <p:spPr>
          <a:xfrm>
            <a:off x="6182388" y="2001195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5.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E892A2B-DB49-16F5-9D1F-A9B4FCB6472E}"/>
              </a:ext>
            </a:extLst>
          </p:cNvPr>
          <p:cNvSpPr txBox="1"/>
          <p:nvPr/>
        </p:nvSpPr>
        <p:spPr>
          <a:xfrm>
            <a:off x="6182388" y="3149413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6.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C024D07-A508-0BD8-2A73-D6D11C3B7A5A}"/>
              </a:ext>
            </a:extLst>
          </p:cNvPr>
          <p:cNvSpPr txBox="1"/>
          <p:nvPr/>
        </p:nvSpPr>
        <p:spPr>
          <a:xfrm>
            <a:off x="6919068" y="3272523"/>
            <a:ext cx="5081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>
                <a:solidFill>
                  <a:prstClr val="black"/>
                </a:solidFill>
                <a:latin typeface="Titillium Web" pitchFamily="2" charset="77"/>
              </a:rPr>
              <a:t>Non riuscire a coordinare efficacemente le attività tra diverse funzioni aziendali e partner esterni (ad esempio consulenti, fornitori di tecnologie)</a:t>
            </a:r>
          </a:p>
          <a:p>
            <a:pPr>
              <a:defRPr/>
            </a:pPr>
            <a:endParaRPr lang="it-IT" sz="1600">
              <a:solidFill>
                <a:prstClr val="black"/>
              </a:solidFill>
              <a:latin typeface="Titillium Web" pitchFamily="2" charset="77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8C33EA-774A-F1C4-A479-DC278105EE6C}"/>
              </a:ext>
            </a:extLst>
          </p:cNvPr>
          <p:cNvSpPr txBox="1"/>
          <p:nvPr/>
        </p:nvSpPr>
        <p:spPr>
          <a:xfrm>
            <a:off x="6182388" y="4297631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7.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2A584A6-A705-0136-729A-D542861D3883}"/>
              </a:ext>
            </a:extLst>
          </p:cNvPr>
          <p:cNvSpPr txBox="1"/>
          <p:nvPr/>
        </p:nvSpPr>
        <p:spPr>
          <a:xfrm>
            <a:off x="6182388" y="5445850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8.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3B85FA3-1C05-E057-EB29-2F9E821A4586}"/>
              </a:ext>
            </a:extLst>
          </p:cNvPr>
          <p:cNvSpPr txBox="1"/>
          <p:nvPr/>
        </p:nvSpPr>
        <p:spPr>
          <a:xfrm>
            <a:off x="6919068" y="4413678"/>
            <a:ext cx="4527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Non integrare in modo sistematico le considerazioni etiche (rispetto dei principi fondamentali) nel ciclo di vita di soluzioni di AI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A3A4397-FB38-7E3B-FAD9-FC4EA0B67F6F}"/>
              </a:ext>
            </a:extLst>
          </p:cNvPr>
          <p:cNvSpPr txBox="1"/>
          <p:nvPr/>
        </p:nvSpPr>
        <p:spPr>
          <a:xfrm>
            <a:off x="1051996" y="5568960"/>
            <a:ext cx="447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600">
                <a:solidFill>
                  <a:prstClr val="black"/>
                </a:solidFill>
                <a:latin typeface="Titillium Web" pitchFamily="2" charset="77"/>
              </a:rPr>
              <a:t>Incontrare resistenza interna e difficoltà nell’attuare i cambiamenti richiesti per la gestione della conformità all’AI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989EB5-7E92-DDC5-D894-A20265E0F56E}"/>
              </a:ext>
            </a:extLst>
          </p:cNvPr>
          <p:cNvSpPr txBox="1"/>
          <p:nvPr/>
        </p:nvSpPr>
        <p:spPr>
          <a:xfrm>
            <a:off x="364016" y="2001195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</a:rPr>
              <a:t>1.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0D6308-93A9-865E-C2DA-228037612744}"/>
              </a:ext>
            </a:extLst>
          </p:cNvPr>
          <p:cNvSpPr txBox="1"/>
          <p:nvPr/>
        </p:nvSpPr>
        <p:spPr>
          <a:xfrm>
            <a:off x="364016" y="3149413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</a:rPr>
              <a:t>2.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219A78-5305-4B3E-1D95-B3B75F04B188}"/>
              </a:ext>
            </a:extLst>
          </p:cNvPr>
          <p:cNvSpPr txBox="1"/>
          <p:nvPr/>
        </p:nvSpPr>
        <p:spPr>
          <a:xfrm>
            <a:off x="364016" y="4297631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</a:rPr>
              <a:t>3.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96A1D3-24C4-22E7-A00A-4F19963108E4}"/>
              </a:ext>
            </a:extLst>
          </p:cNvPr>
          <p:cNvSpPr txBox="1"/>
          <p:nvPr/>
        </p:nvSpPr>
        <p:spPr>
          <a:xfrm>
            <a:off x="364016" y="5445850"/>
            <a:ext cx="86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>
                <a:solidFill>
                  <a:srgbClr val="EA335E"/>
                </a:solidFill>
                <a:latin typeface="Titillium Web" panose="00000500000000000000" pitchFamily="2" charset="0"/>
              </a:rPr>
              <a:t>4</a:t>
            </a: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EA335E"/>
                </a:solidFill>
                <a:effectLst/>
                <a:uLnTx/>
                <a:uFillTx/>
                <a:latin typeface="Titillium Web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39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65B7-2CBC-8209-148A-4F67AE266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7ADDF-1008-1309-44DB-3667258E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>
                <a:latin typeface="Titillium Web"/>
              </a:rPr>
              <a:t>Chi è l’AI Compliance Officer</a:t>
            </a: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4A2504-1D2C-571D-979A-FC06B128C1DF}"/>
              </a:ext>
            </a:extLst>
          </p:cNvPr>
          <p:cNvSpPr txBox="1"/>
          <p:nvPr/>
        </p:nvSpPr>
        <p:spPr>
          <a:xfrm>
            <a:off x="364016" y="2740497"/>
            <a:ext cx="55596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sz="1800" i="0">
                <a:effectLst/>
                <a:latin typeface="Titillium Web" panose="00000500000000000000" pitchFamily="2" charset="0"/>
              </a:rPr>
              <a:t>L’</a:t>
            </a:r>
            <a:r>
              <a:rPr lang="it-IT" sz="1800" b="1" i="0">
                <a:solidFill>
                  <a:srgbClr val="852B4E"/>
                </a:solidFill>
                <a:effectLst/>
                <a:latin typeface="Titillium Web" panose="00000500000000000000" pitchFamily="2" charset="0"/>
              </a:rPr>
              <a:t>AI Compliance </a:t>
            </a:r>
            <a:r>
              <a:rPr lang="it-IT" sz="1800" b="1" i="0" dirty="0" err="1">
                <a:solidFill>
                  <a:srgbClr val="852B4E"/>
                </a:solidFill>
                <a:effectLst/>
                <a:latin typeface="Titillium Web" panose="00000500000000000000" pitchFamily="2" charset="0"/>
              </a:rPr>
              <a:t>Officer</a:t>
            </a:r>
            <a:r>
              <a:rPr lang="it-IT" sz="1800" b="1" i="0">
                <a:solidFill>
                  <a:srgbClr val="852B4E"/>
                </a:solidFill>
                <a:effectLst/>
                <a:latin typeface="Titillium Web" panose="00000500000000000000" pitchFamily="2" charset="0"/>
              </a:rPr>
              <a:t> </a:t>
            </a:r>
            <a:r>
              <a:rPr lang="it-IT" dirty="0">
                <a:latin typeface="Titillium Web" panose="00000500000000000000" pitchFamily="2" charset="0"/>
              </a:rPr>
              <a:t>rappresenta il responsabile </a:t>
            </a:r>
            <a:r>
              <a:rPr lang="it-IT" dirty="0">
                <a:solidFill>
                  <a:srgbClr val="852B4E"/>
                </a:solidFill>
                <a:latin typeface="Titillium Web" panose="00000500000000000000" pitchFamily="2" charset="0"/>
              </a:rPr>
              <a:t>di </a:t>
            </a:r>
            <a:r>
              <a:rPr lang="it-IT" sz="1800" i="0">
                <a:effectLst/>
                <a:latin typeface="Titillium Web" panose="00000500000000000000" pitchFamily="2" charset="0"/>
              </a:rPr>
              <a:t>indirizzare la </a:t>
            </a:r>
            <a:r>
              <a:rPr lang="it-IT" sz="1800" b="1" i="0">
                <a:effectLst/>
                <a:latin typeface="Titillium Web" panose="00000500000000000000" pitchFamily="2" charset="0"/>
              </a:rPr>
              <a:t>conformità normativa </a:t>
            </a:r>
            <a:r>
              <a:rPr lang="it-IT" sz="1800" i="0">
                <a:effectLst/>
                <a:latin typeface="Titillium Web" panose="00000500000000000000" pitchFamily="2" charset="0"/>
              </a:rPr>
              <a:t>delle tecnologie e soluzioni di intelligenza artificiale prodotte, </a:t>
            </a:r>
            <a:r>
              <a:rPr lang="it-IT" sz="1800">
                <a:latin typeface="Titillium Web" panose="00000500000000000000" pitchFamily="2" charset="0"/>
              </a:rPr>
              <a:t>commercializzate o utilizzate </a:t>
            </a:r>
            <a:r>
              <a:rPr lang="it-IT" sz="1800" i="0">
                <a:effectLst/>
                <a:latin typeface="Titillium Web" panose="00000500000000000000" pitchFamily="2" charset="0"/>
              </a:rPr>
              <a:t>in azienda. </a:t>
            </a:r>
          </a:p>
          <a:p>
            <a:pPr fontAlgn="base"/>
            <a:endParaRPr lang="it-IT">
              <a:latin typeface="Titillium Web" panose="00000500000000000000" pitchFamily="2" charset="0"/>
            </a:endParaRPr>
          </a:p>
          <a:p>
            <a:pPr fontAlgn="base"/>
            <a:r>
              <a:rPr lang="it-IT" sz="1800" b="0" i="0">
                <a:effectLst/>
                <a:latin typeface="Titillium Web" panose="00000500000000000000" pitchFamily="2" charset="0"/>
              </a:rPr>
              <a:t>Guida l’azienda nell'</a:t>
            </a:r>
            <a:r>
              <a:rPr lang="it-IT" sz="1800" b="1" i="0">
                <a:effectLst/>
                <a:latin typeface="Titillium Web" panose="00000500000000000000" pitchFamily="2" charset="0"/>
              </a:rPr>
              <a:t>adozione dell'AI in modo etico e conforme alle normative</a:t>
            </a:r>
            <a:r>
              <a:rPr lang="it-IT" sz="1800" b="0" i="0">
                <a:effectLst/>
                <a:latin typeface="Titillium Web" panose="00000500000000000000" pitchFamily="2" charset="0"/>
              </a:rPr>
              <a:t>, lavorando a stretto contatto con le funzioni coinvolte per garantire che le iniziative AI siano allineate agli obiettivi aziendali e contribuiscano al successo sostenibile dell'organizzazione.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EBBB3E7F-C114-45AA-1672-CB0F71907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8316" y="1904619"/>
            <a:ext cx="5453632" cy="44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3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14FF8-05D2-828C-3894-192FF33F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665D64-8E54-6D7E-1E45-026F4B97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2000">
                <a:latin typeface="Titillium Web"/>
              </a:rPr>
              <a:t>Chi è l’AI Compliance Officer</a:t>
            </a:r>
            <a:br>
              <a:rPr lang="it-IT">
                <a:latin typeface="Titillium Web"/>
              </a:rPr>
            </a:br>
            <a:r>
              <a:rPr lang="it-IT">
                <a:latin typeface="Titillium Web"/>
              </a:rPr>
              <a:t>Quali requisiti deve possedere</a:t>
            </a:r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62F145-2E2D-2245-FB74-6AD7CBF187E6}"/>
              </a:ext>
            </a:extLst>
          </p:cNvPr>
          <p:cNvGrpSpPr/>
          <p:nvPr/>
        </p:nvGrpSpPr>
        <p:grpSpPr>
          <a:xfrm>
            <a:off x="11255900" y="5803459"/>
            <a:ext cx="511629" cy="508257"/>
            <a:chOff x="653143" y="2485057"/>
            <a:chExt cx="511629" cy="508257"/>
          </a:xfrm>
        </p:grpSpPr>
        <p:cxnSp>
          <p:nvCxnSpPr>
            <p:cNvPr id="9" name="Connettore dritto 8">
              <a:extLst>
                <a:ext uri="{FF2B5EF4-FFF2-40B4-BE49-F238E27FC236}">
                  <a16:creationId xmlns:a16="http://schemas.microsoft.com/office/drawing/2014/main" id="{C72E597D-D031-CCE5-7B5D-07D218A07AE8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3" y="2993314"/>
              <a:ext cx="511629" cy="0"/>
            </a:xfrm>
            <a:prstGeom prst="line">
              <a:avLst/>
            </a:prstGeom>
            <a:ln w="38100">
              <a:solidFill>
                <a:srgbClr val="EA3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ritto 9">
              <a:extLst>
                <a:ext uri="{FF2B5EF4-FFF2-40B4-BE49-F238E27FC236}">
                  <a16:creationId xmlns:a16="http://schemas.microsoft.com/office/drawing/2014/main" id="{83A83654-9C2C-505F-E8DB-2D6A2DA7B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473" y="2485057"/>
              <a:ext cx="0" cy="508257"/>
            </a:xfrm>
            <a:prstGeom prst="line">
              <a:avLst/>
            </a:prstGeom>
            <a:ln w="38100">
              <a:solidFill>
                <a:srgbClr val="EA3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13E87FB-8EF7-743F-2738-6652FD62B3DD}"/>
              </a:ext>
            </a:extLst>
          </p:cNvPr>
          <p:cNvGrpSpPr/>
          <p:nvPr/>
        </p:nvGrpSpPr>
        <p:grpSpPr>
          <a:xfrm rot="10800000">
            <a:off x="3740649" y="2194587"/>
            <a:ext cx="511629" cy="508257"/>
            <a:chOff x="805543" y="2649332"/>
            <a:chExt cx="511629" cy="508257"/>
          </a:xfrm>
        </p:grpSpPr>
        <p:cxnSp>
          <p:nvCxnSpPr>
            <p:cNvPr id="12" name="Connettore dritto 11">
              <a:extLst>
                <a:ext uri="{FF2B5EF4-FFF2-40B4-BE49-F238E27FC236}">
                  <a16:creationId xmlns:a16="http://schemas.microsoft.com/office/drawing/2014/main" id="{F5218631-A20E-98D9-C44F-98356B0B1707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3157589"/>
              <a:ext cx="511629" cy="0"/>
            </a:xfrm>
            <a:prstGeom prst="line">
              <a:avLst/>
            </a:prstGeom>
            <a:ln w="38100">
              <a:solidFill>
                <a:srgbClr val="852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ritto 14">
              <a:extLst>
                <a:ext uri="{FF2B5EF4-FFF2-40B4-BE49-F238E27FC236}">
                  <a16:creationId xmlns:a16="http://schemas.microsoft.com/office/drawing/2014/main" id="{3D1C80BE-D77F-CCB1-690A-A54BCD076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3873" y="2649332"/>
              <a:ext cx="0" cy="508257"/>
            </a:xfrm>
            <a:prstGeom prst="line">
              <a:avLst/>
            </a:prstGeom>
            <a:ln w="38100">
              <a:solidFill>
                <a:srgbClr val="852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DEDD386-9CBE-E2E6-605F-12C403D09FE5}"/>
              </a:ext>
            </a:extLst>
          </p:cNvPr>
          <p:cNvGrpSpPr/>
          <p:nvPr/>
        </p:nvGrpSpPr>
        <p:grpSpPr>
          <a:xfrm rot="10800000" flipV="1">
            <a:off x="3753947" y="5803459"/>
            <a:ext cx="511629" cy="508257"/>
            <a:chOff x="805543" y="2649332"/>
            <a:chExt cx="511629" cy="508257"/>
          </a:xfrm>
        </p:grpSpPr>
        <p:cxnSp>
          <p:nvCxnSpPr>
            <p:cNvPr id="18" name="Connettore dritto 17">
              <a:extLst>
                <a:ext uri="{FF2B5EF4-FFF2-40B4-BE49-F238E27FC236}">
                  <a16:creationId xmlns:a16="http://schemas.microsoft.com/office/drawing/2014/main" id="{54BDB7C6-959D-1822-9E6E-4E502A679C3B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3157589"/>
              <a:ext cx="511629" cy="0"/>
            </a:xfrm>
            <a:prstGeom prst="line">
              <a:avLst/>
            </a:prstGeom>
            <a:ln w="38100">
              <a:solidFill>
                <a:srgbClr val="BC1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ritto 18">
              <a:extLst>
                <a:ext uri="{FF2B5EF4-FFF2-40B4-BE49-F238E27FC236}">
                  <a16:creationId xmlns:a16="http://schemas.microsoft.com/office/drawing/2014/main" id="{94BE079D-8CED-7A47-CF30-437DE1F33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3873" y="2649332"/>
              <a:ext cx="0" cy="508257"/>
            </a:xfrm>
            <a:prstGeom prst="line">
              <a:avLst/>
            </a:prstGeom>
            <a:ln w="38100">
              <a:solidFill>
                <a:srgbClr val="BC1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55E5FC2-940E-687C-CD9E-0EBDE2BC1B77}"/>
              </a:ext>
            </a:extLst>
          </p:cNvPr>
          <p:cNvGrpSpPr/>
          <p:nvPr/>
        </p:nvGrpSpPr>
        <p:grpSpPr>
          <a:xfrm rot="10800000" flipH="1">
            <a:off x="11255900" y="2194587"/>
            <a:ext cx="511629" cy="508257"/>
            <a:chOff x="805543" y="2649332"/>
            <a:chExt cx="511629" cy="508257"/>
          </a:xfrm>
        </p:grpSpPr>
        <p:cxnSp>
          <p:nvCxnSpPr>
            <p:cNvPr id="22" name="Connettore dritto 21">
              <a:extLst>
                <a:ext uri="{FF2B5EF4-FFF2-40B4-BE49-F238E27FC236}">
                  <a16:creationId xmlns:a16="http://schemas.microsoft.com/office/drawing/2014/main" id="{0A19E8DD-5859-2D11-ED4E-6C508B8966B1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3157589"/>
              <a:ext cx="511629" cy="0"/>
            </a:xfrm>
            <a:prstGeom prst="line">
              <a:avLst/>
            </a:prstGeom>
            <a:ln w="38100">
              <a:solidFill>
                <a:srgbClr val="682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ritto 22">
              <a:extLst>
                <a:ext uri="{FF2B5EF4-FFF2-40B4-BE49-F238E27FC236}">
                  <a16:creationId xmlns:a16="http://schemas.microsoft.com/office/drawing/2014/main" id="{23D7A9A6-B2A8-CEA3-E48E-FAEFA16EF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3873" y="2649332"/>
              <a:ext cx="0" cy="508257"/>
            </a:xfrm>
            <a:prstGeom prst="line">
              <a:avLst/>
            </a:prstGeom>
            <a:ln w="38100">
              <a:solidFill>
                <a:srgbClr val="682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7F6AC33-B2A3-4221-16C2-2FA41592E877}"/>
              </a:ext>
            </a:extLst>
          </p:cNvPr>
          <p:cNvSpPr/>
          <p:nvPr/>
        </p:nvSpPr>
        <p:spPr>
          <a:xfrm>
            <a:off x="3880577" y="2293620"/>
            <a:ext cx="7779444" cy="40180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chemeClr val="tx1"/>
                </a:solidFill>
                <a:latin typeface="Titillium Web" panose="00000500000000000000" pitchFamily="2" charset="0"/>
              </a:rPr>
              <a:t>Solida competenza normativa</a:t>
            </a: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, non solo in materia di AI ma anche di protezione e sicurezza dei dati, con </a:t>
            </a:r>
            <a:r>
              <a:rPr lang="it-IT" sz="1600" b="1">
                <a:solidFill>
                  <a:schemeClr val="tx1"/>
                </a:solidFill>
                <a:latin typeface="Titillium Web" panose="00000500000000000000" pitchFamily="2" charset="0"/>
              </a:rPr>
              <a:t>aggiornamento costante sulle evoluzioni</a:t>
            </a: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 legislative e regolamentari</a:t>
            </a:r>
            <a:endParaRPr lang="it-IT" sz="1600" strike="sngStrike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Esperienza comprovata nella </a:t>
            </a:r>
            <a:r>
              <a:rPr lang="it-IT" sz="1600" b="1">
                <a:solidFill>
                  <a:schemeClr val="tx1"/>
                </a:solidFill>
                <a:latin typeface="Titillium Web" panose="00000500000000000000" pitchFamily="2" charset="0"/>
              </a:rPr>
              <a:t>gestione della compliance aziendale</a:t>
            </a: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, preferibilmente in contesti regolamentati o ad alta complessità normativa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Competenze tecniche nella </a:t>
            </a:r>
            <a:r>
              <a:rPr lang="it-IT" sz="1600" b="1">
                <a:solidFill>
                  <a:schemeClr val="tx1"/>
                </a:solidFill>
                <a:latin typeface="Titillium Web" panose="00000500000000000000" pitchFamily="2" charset="0"/>
              </a:rPr>
              <a:t>comprensione e applicazione delle tecnologie di intelligenza artificiale</a:t>
            </a: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, inclusa la familiarità con infrastrutture cloud, piattaforme AI e processi di sviluppo/modifica dei modelli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Capacità di </a:t>
            </a:r>
            <a:r>
              <a:rPr lang="it-IT" sz="1600" b="1">
                <a:solidFill>
                  <a:schemeClr val="tx1"/>
                </a:solidFill>
                <a:latin typeface="Titillium Web" panose="00000500000000000000" pitchFamily="2" charset="0"/>
              </a:rPr>
              <a:t>analisi e valutazione dei rischi </a:t>
            </a:r>
            <a:r>
              <a:rPr lang="it-IT" sz="1600">
                <a:solidFill>
                  <a:schemeClr val="tx1"/>
                </a:solidFill>
                <a:latin typeface="Titillium Web" panose="00000500000000000000" pitchFamily="2" charset="0"/>
              </a:rPr>
              <a:t>legati ai processi aziendali e all’adozione di sistemi di AI, adottando un approccio multidisciplinare e facilitando la collaborazione tra le diverse funzioni aziendali.</a:t>
            </a:r>
          </a:p>
        </p:txBody>
      </p:sp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670716AC-1A55-BDE1-8C78-7EE290BA0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52" y="2702844"/>
            <a:ext cx="3139560" cy="30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5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5EB3D-0B2F-A3DB-3639-1A89C7F9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A5076-1C6F-912E-D6F6-0647ADAA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2000">
                <a:latin typeface="Titillium Web"/>
              </a:rPr>
              <a:t>Chi è l’AI Compliance Officer</a:t>
            </a:r>
            <a:br>
              <a:rPr lang="it-IT">
                <a:latin typeface="Titillium Web"/>
              </a:rPr>
            </a:br>
            <a:r>
              <a:rPr lang="it-IT">
                <a:latin typeface="Titillium Web"/>
              </a:rPr>
              <a:t>Quali sono le sue responsabilità</a:t>
            </a:r>
            <a:endParaRPr lang="it-IT"/>
          </a:p>
        </p:txBody>
      </p:sp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B5DB6300-83C2-CC31-D2BC-786887E95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3000" y="2651760"/>
            <a:ext cx="4471558" cy="3306098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42157CF-5B0E-5C90-A3D1-DD99AC3BF9E4}"/>
              </a:ext>
            </a:extLst>
          </p:cNvPr>
          <p:cNvSpPr txBox="1"/>
          <p:nvPr/>
        </p:nvSpPr>
        <p:spPr>
          <a:xfrm>
            <a:off x="434661" y="2284004"/>
            <a:ext cx="6347139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Interpretare e applicare le 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normative relative a intelligenza artificiale, protezione dei dati e cybersecurity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, guidando l’organizzazione verso la conformità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it-IT" sz="1600">
                <a:latin typeface="Titillium Web" pitchFamily="2" charset="77"/>
              </a:rPr>
              <a:t>Coordinare e promuovere la </a:t>
            </a:r>
            <a:r>
              <a:rPr lang="it-IT" sz="1600" b="1">
                <a:latin typeface="Titillium Web" pitchFamily="2" charset="77"/>
              </a:rPr>
              <a:t>valutazione dei rischi </a:t>
            </a:r>
            <a:r>
              <a:rPr lang="it-IT" sz="1600">
                <a:latin typeface="Titillium Web" pitchFamily="2" charset="77"/>
              </a:rPr>
              <a:t>legati all’adozione di soluzioni AI, predisponendo e aggiornando la </a:t>
            </a:r>
            <a:r>
              <a:rPr lang="it-IT" sz="1600" b="1">
                <a:latin typeface="Titillium Web" pitchFamily="2" charset="77"/>
              </a:rPr>
              <a:t>documentazione</a:t>
            </a:r>
            <a:r>
              <a:rPr lang="it-IT" sz="1600">
                <a:latin typeface="Titillium Web" pitchFamily="2" charset="77"/>
              </a:rPr>
              <a:t> richiesta dalla normativa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it-IT" sz="1600">
                <a:latin typeface="Titillium Web" pitchFamily="2" charset="77"/>
              </a:rPr>
              <a:t>Monitorare costantemente la</a:t>
            </a:r>
            <a:r>
              <a:rPr lang="it-IT" sz="1600" b="1">
                <a:latin typeface="Titillium Web" pitchFamily="2" charset="77"/>
              </a:rPr>
              <a:t> conformità e la sicurezza nell’utilizzo dei dati </a:t>
            </a:r>
            <a:r>
              <a:rPr lang="it-IT" sz="1600">
                <a:latin typeface="Titillium Web" pitchFamily="2" charset="77"/>
              </a:rPr>
              <a:t>da parte delle soluzioni di AI, adottando misure preventive e correttive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it-IT" sz="1600">
                <a:latin typeface="Titillium Web" pitchFamily="2" charset="77"/>
              </a:rPr>
              <a:t>Supervisionare l’</a:t>
            </a:r>
            <a:r>
              <a:rPr lang="it-IT" sz="1600" b="1">
                <a:latin typeface="Titillium Web" pitchFamily="2" charset="77"/>
              </a:rPr>
              <a:t>implementazione delle soluzioni di AI</a:t>
            </a:r>
            <a:r>
              <a:rPr lang="it-IT" sz="1600">
                <a:latin typeface="Titillium Web" pitchFamily="2" charset="77"/>
              </a:rPr>
              <a:t>, promuovendo un approccio «</a:t>
            </a:r>
            <a:r>
              <a:rPr lang="it-IT" sz="1600" b="1">
                <a:latin typeface="Titillium Web" pitchFamily="2" charset="77"/>
              </a:rPr>
              <a:t>compliance by design</a:t>
            </a:r>
            <a:r>
              <a:rPr lang="it-IT" sz="1600">
                <a:latin typeface="Titillium Web" pitchFamily="2" charset="77"/>
              </a:rPr>
              <a:t>» in tutti i processi di innovazione</a:t>
            </a:r>
          </a:p>
          <a:p>
            <a:pPr marL="342900" indent="-342900">
              <a:buAutoNum type="arabicPeriod"/>
            </a:pPr>
            <a:endParaRPr lang="it-IT" sz="1600">
              <a:solidFill>
                <a:schemeClr val="tx1"/>
              </a:solidFill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043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29846-02A0-D2D2-2F42-C7FE6A09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0130C-17A9-E0C0-737C-C77875E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2000">
                <a:latin typeface="Titillium Web"/>
              </a:rPr>
              <a:t>Chi è l’AI Compliance Officer</a:t>
            </a:r>
            <a:br>
              <a:rPr lang="it-IT">
                <a:latin typeface="Titillium Web"/>
              </a:rPr>
            </a:br>
            <a:r>
              <a:rPr lang="it-IT">
                <a:latin typeface="Titillium Web"/>
              </a:rPr>
              <a:t>Quali sono le sue responsabilità</a:t>
            </a:r>
            <a:endParaRPr lang="it-IT"/>
          </a:p>
        </p:txBody>
      </p:sp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B8295617-FDAF-820C-8B8F-4B5BC7BD6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560" y="2651760"/>
            <a:ext cx="4471558" cy="3306098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46FDA49-C6B7-7FB1-9224-BA17552787F5}"/>
              </a:ext>
            </a:extLst>
          </p:cNvPr>
          <p:cNvSpPr txBox="1"/>
          <p:nvPr/>
        </p:nvSpPr>
        <p:spPr>
          <a:xfrm>
            <a:off x="5540061" y="2284004"/>
            <a:ext cx="6339519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 startAt="5"/>
            </a:pP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Promuovere la 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cultura della compliance 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e dell’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innovazione responsabile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, </a:t>
            </a:r>
            <a:r>
              <a:rPr lang="it-IT" sz="1600">
                <a:latin typeface="Titillium Web" pitchFamily="2" charset="77"/>
              </a:rPr>
              <a:t>garantendo la sensibilizzazione e la 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formazione personale su normative e policy interne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5"/>
            </a:pP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Gestire i 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rapporti con Autorità di controllo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, 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organismi di certificazione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 e 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altri stakeholder 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esterni in materia di compliance AI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5"/>
            </a:pP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Supportare la redazione e l’aggiornamento di 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policy, procedure e linee guida aziendali 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sull’uso responsabile e conforme dell’intelligenza artificiale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 startAt="5"/>
            </a:pP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Facilitare la gestione e la segnalazione di i</a:t>
            </a:r>
            <a:r>
              <a:rPr lang="it-IT" sz="1600" b="1">
                <a:solidFill>
                  <a:schemeClr val="tx1"/>
                </a:solidFill>
                <a:latin typeface="Titillium Web" pitchFamily="2" charset="77"/>
              </a:rPr>
              <a:t>ncidenti o violazioni </a:t>
            </a:r>
            <a:r>
              <a:rPr lang="it-IT" sz="1600">
                <a:solidFill>
                  <a:schemeClr val="tx1"/>
                </a:solidFill>
                <a:latin typeface="Titillium Web" pitchFamily="2" charset="77"/>
              </a:rPr>
              <a:t>relative a soluzioni di AI, collaborando all’implementazione di azioni correttive e di miglioramento continuo</a:t>
            </a:r>
          </a:p>
        </p:txBody>
      </p:sp>
    </p:spTree>
    <p:extLst>
      <p:ext uri="{BB962C8B-B14F-4D97-AF65-F5344CB8AC3E}">
        <p14:creationId xmlns:p14="http://schemas.microsoft.com/office/powerpoint/2010/main" val="1008013668"/>
      </p:ext>
    </p:extLst>
  </p:cSld>
  <p:clrMapOvr>
    <a:masterClrMapping/>
  </p:clrMapOvr>
</p:sld>
</file>

<file path=ppt/theme/theme1.xml><?xml version="1.0" encoding="utf-8"?>
<a:theme xmlns:a="http://schemas.openxmlformats.org/drawingml/2006/main" name="1. Copertina">
  <a:themeElements>
    <a:clrScheme name="Personalizzat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Klavika Medium"/>
        <a:ea typeface=""/>
        <a:cs typeface=""/>
      </a:majorFont>
      <a:minorFont>
        <a:latin typeface="Klav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1. Copertin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zato 1">
      <a:majorFont>
        <a:latin typeface="Klavika Medium"/>
        <a:ea typeface=""/>
        <a:cs typeface=""/>
      </a:majorFont>
      <a:minorFont>
        <a:latin typeface="Klav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1. Copertin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zato 4">
      <a:majorFont>
        <a:latin typeface="Klavika Medium"/>
        <a:ea typeface=""/>
        <a:cs typeface=""/>
      </a:majorFont>
      <a:minorFont>
        <a:latin typeface="Kani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1. Copertin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zato 4">
      <a:majorFont>
        <a:latin typeface="Klavika Medium"/>
        <a:ea typeface=""/>
        <a:cs typeface=""/>
      </a:majorFont>
      <a:minorFont>
        <a:latin typeface="Kani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1. Copertin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zato 4">
      <a:majorFont>
        <a:latin typeface="Klavika Medium"/>
        <a:ea typeface=""/>
        <a:cs typeface=""/>
      </a:majorFont>
      <a:minorFont>
        <a:latin typeface="Kani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3e1bd2-f5c7-466f-b866-f803a3925601">
      <UserInfo>
        <DisplayName>Andrea Grillo</DisplayName>
        <AccountId>43</AccountId>
        <AccountType/>
      </UserInfo>
      <UserInfo>
        <DisplayName>Francesca Lonardo</DisplayName>
        <AccountId>12</AccountId>
        <AccountType/>
      </UserInfo>
      <UserInfo>
        <DisplayName>Ilaria Andrisani</DisplayName>
        <AccountId>17</AccountId>
        <AccountType/>
      </UserInfo>
      <UserInfo>
        <DisplayName>Enrico Cardone</DisplayName>
        <AccountId>70</AccountId>
        <AccountType/>
      </UserInfo>
      <UserInfo>
        <DisplayName>Anna Cataleta</DisplayName>
        <AccountId>16</AccountId>
        <AccountType/>
      </UserInfo>
      <UserInfo>
        <DisplayName>Jennifer Basso Ricci</DisplayName>
        <AccountId>13</AccountId>
        <AccountType/>
      </UserInfo>
      <UserInfo>
        <DisplayName>Andrea Berni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E69BD247A644D88997C5E2B4D9626" ma:contentTypeVersion="7" ma:contentTypeDescription="Creare un nuovo documento." ma:contentTypeScope="" ma:versionID="a38f284fd6fb520817f6294f419d31f3">
  <xsd:schema xmlns:xsd="http://www.w3.org/2001/XMLSchema" xmlns:xs="http://www.w3.org/2001/XMLSchema" xmlns:p="http://schemas.microsoft.com/office/2006/metadata/properties" xmlns:ns2="de1f771d-c2c6-4ac2-a1c2-a125971059f4" xmlns:ns3="763e1bd2-f5c7-466f-b866-f803a3925601" targetNamespace="http://schemas.microsoft.com/office/2006/metadata/properties" ma:root="true" ma:fieldsID="416aa7a4279c3dc31ee11f68b0c4c062" ns2:_="" ns3:_="">
    <xsd:import namespace="de1f771d-c2c6-4ac2-a1c2-a125971059f4"/>
    <xsd:import namespace="763e1bd2-f5c7-466f-b866-f803a3925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f771d-c2c6-4ac2-a1c2-a12597105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e1bd2-f5c7-466f-b866-f803a3925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AA210-003E-474D-A727-CDA4699DAAD7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de1f771d-c2c6-4ac2-a1c2-a125971059f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63e1bd2-f5c7-466f-b866-f803a392560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FB6B147-C73B-4234-81D9-3EF43E4CFF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7F075-C7CA-4A5D-B4EE-63085EFB7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f771d-c2c6-4ac2-a1c2-a125971059f4"/>
    <ds:schemaRef ds:uri="763e1bd2-f5c7-466f-b866-f803a3925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0b73f1f-c6ac-4799-9cc3-d364512b9e06}" enabled="0" method="" siteId="{c0b73f1f-c6ac-4799-9cc3-d364512b9e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3256</Words>
  <Application>Microsoft Office PowerPoint</Application>
  <PresentationFormat>Widescreen</PresentationFormat>
  <Paragraphs>291</Paragraphs>
  <Slides>30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30</vt:i4>
      </vt:variant>
    </vt:vector>
  </HeadingPairs>
  <TitlesOfParts>
    <vt:vector size="47" baseType="lpstr">
      <vt:lpstr>Kanit ExtraLight</vt:lpstr>
      <vt:lpstr>TitilliumText25L</vt:lpstr>
      <vt:lpstr>Calibri</vt:lpstr>
      <vt:lpstr>Courier New</vt:lpstr>
      <vt:lpstr>TITILLIUMTEXT25L-1WT</vt:lpstr>
      <vt:lpstr>Titillium Web ExtraLight</vt:lpstr>
      <vt:lpstr>Titillium Web Light</vt:lpstr>
      <vt:lpstr>Titillium Web SemiBold</vt:lpstr>
      <vt:lpstr>Arial</vt:lpstr>
      <vt:lpstr>TITILLIUMTEXT25L-800WT</vt:lpstr>
      <vt:lpstr>Titillium Web</vt:lpstr>
      <vt:lpstr>Section Medium Caps</vt:lpstr>
      <vt:lpstr>1. Copertina</vt:lpstr>
      <vt:lpstr>5_1. Copertina</vt:lpstr>
      <vt:lpstr>6_1. Copertina</vt:lpstr>
      <vt:lpstr>7_1. Copertina</vt:lpstr>
      <vt:lpstr>8_1. Copertina</vt:lpstr>
      <vt:lpstr>Presentazione standard di PowerPoint</vt:lpstr>
      <vt:lpstr>Presentazione standard di PowerPoint</vt:lpstr>
      <vt:lpstr>Come è cambiato il quadro normativo</vt:lpstr>
      <vt:lpstr>Quali scadenze sono previste</vt:lpstr>
      <vt:lpstr>Quali sono i problemi delle organizzazioni</vt:lpstr>
      <vt:lpstr>Chi è l’AI Compliance Officer</vt:lpstr>
      <vt:lpstr>Chi è l’AI Compliance Officer Quali requisiti deve possedere</vt:lpstr>
      <vt:lpstr>Chi è l’AI Compliance Officer Quali sono le sue responsabilità</vt:lpstr>
      <vt:lpstr>Chi è l’AI Compliance Officer Quali sono le sue responsabilità</vt:lpstr>
      <vt:lpstr>Presentazione standard di PowerPoint</vt:lpstr>
      <vt:lpstr>A chi ci rivolgiamo</vt:lpstr>
      <vt:lpstr>Qual è la nostra proposta di valore</vt:lpstr>
      <vt:lpstr>Come funziona</vt:lpstr>
      <vt:lpstr>Come viene gestito</vt:lpstr>
      <vt:lpstr>In sintesi, perché scegliere noi</vt:lpstr>
      <vt:lpstr>In sintesi, perché scegliere noi Il nostro team</vt:lpstr>
      <vt:lpstr>In sintesi, perché scegliere noi La nostra soluzione tech</vt:lpstr>
      <vt:lpstr>In sintesi, perché scegliere noi La nostra soluzione tech: il Modulo AI Governance (WIP) </vt:lpstr>
      <vt:lpstr>In sintesi, perché scegliere noi Alcuni nostri Clienti</vt:lpstr>
      <vt:lpstr>Presentazione standard di PowerPoint</vt:lpstr>
      <vt:lpstr>Assessment delle soluzioni AI </vt:lpstr>
      <vt:lpstr>Monitoraggio normativo</vt:lpstr>
      <vt:lpstr>Attività di indirizzo</vt:lpstr>
      <vt:lpstr>Alfabetizzazione e formazione continua</vt:lpstr>
      <vt:lpstr>Verifica della conformità</vt:lpstr>
      <vt:lpstr>Modello di Governance dell’AI</vt:lpstr>
      <vt:lpstr>Consulenza e pareristica</vt:lpstr>
      <vt:lpstr>Gestione delle emergenze</vt:lpstr>
      <vt:lpstr>Gestione di audit e visite ispettive</vt:lpstr>
      <vt:lpstr>Per maggiori informazioni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 cornelli</dc:creator>
  <cp:lastModifiedBy>P4I</cp:lastModifiedBy>
  <cp:revision>5</cp:revision>
  <dcterms:created xsi:type="dcterms:W3CDTF">2020-04-23T14:57:09Z</dcterms:created>
  <dcterms:modified xsi:type="dcterms:W3CDTF">2026-02-16T09:45:22Z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0x01010055FE69BD247A644D88997C5E2B4D9626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80600</vt:r8>
  </property>
</Properties>
</file>